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56" r:id="rId2"/>
    <p:sldId id="262" r:id="rId3"/>
    <p:sldId id="258" r:id="rId4"/>
    <p:sldId id="365" r:id="rId5"/>
    <p:sldId id="366" r:id="rId6"/>
    <p:sldId id="367" r:id="rId7"/>
    <p:sldId id="259" r:id="rId8"/>
    <p:sldId id="355" r:id="rId9"/>
    <p:sldId id="356" r:id="rId10"/>
    <p:sldId id="260" r:id="rId11"/>
    <p:sldId id="267" r:id="rId12"/>
    <p:sldId id="357" r:id="rId13"/>
    <p:sldId id="304" r:id="rId14"/>
    <p:sldId id="358" r:id="rId15"/>
    <p:sldId id="274" r:id="rId16"/>
    <p:sldId id="309" r:id="rId17"/>
    <p:sldId id="306" r:id="rId18"/>
    <p:sldId id="284" r:id="rId19"/>
    <p:sldId id="285" r:id="rId20"/>
    <p:sldId id="359" r:id="rId21"/>
    <p:sldId id="360" r:id="rId22"/>
    <p:sldId id="308" r:id="rId23"/>
    <p:sldId id="364" r:id="rId24"/>
    <p:sldId id="307" r:id="rId25"/>
    <p:sldId id="311" r:id="rId26"/>
    <p:sldId id="310" r:id="rId27"/>
    <p:sldId id="312" r:id="rId28"/>
    <p:sldId id="265" r:id="rId29"/>
    <p:sldId id="313" r:id="rId30"/>
    <p:sldId id="314" r:id="rId31"/>
    <p:sldId id="317" r:id="rId32"/>
    <p:sldId id="318" r:id="rId33"/>
    <p:sldId id="316" r:id="rId34"/>
    <p:sldId id="325" r:id="rId35"/>
    <p:sldId id="326" r:id="rId36"/>
    <p:sldId id="319" r:id="rId37"/>
    <p:sldId id="320" r:id="rId38"/>
    <p:sldId id="324" r:id="rId39"/>
    <p:sldId id="327" r:id="rId40"/>
    <p:sldId id="328" r:id="rId41"/>
    <p:sldId id="329" r:id="rId42"/>
    <p:sldId id="331" r:id="rId43"/>
    <p:sldId id="332" r:id="rId44"/>
    <p:sldId id="333" r:id="rId45"/>
    <p:sldId id="336" r:id="rId46"/>
    <p:sldId id="337" r:id="rId47"/>
    <p:sldId id="339" r:id="rId48"/>
    <p:sldId id="340" r:id="rId49"/>
    <p:sldId id="353" r:id="rId50"/>
    <p:sldId id="341" r:id="rId51"/>
    <p:sldId id="342" r:id="rId52"/>
    <p:sldId id="343" r:id="rId53"/>
    <p:sldId id="344" r:id="rId54"/>
    <p:sldId id="345" r:id="rId55"/>
    <p:sldId id="346" r:id="rId56"/>
    <p:sldId id="347" r:id="rId57"/>
    <p:sldId id="348" r:id="rId58"/>
    <p:sldId id="349" r:id="rId59"/>
    <p:sldId id="321" r:id="rId60"/>
    <p:sldId id="322" r:id="rId61"/>
    <p:sldId id="323" r:id="rId62"/>
    <p:sldId id="361" r:id="rId63"/>
    <p:sldId id="362" r:id="rId64"/>
    <p:sldId id="363" r:id="rId65"/>
    <p:sldId id="352" r:id="rId66"/>
    <p:sldId id="351" r:id="rId67"/>
    <p:sldId id="368" r:id="rId6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D9823-5E9F-431F-A92E-C1003AC62AA6}" type="doc">
      <dgm:prSet loTypeId="urn:microsoft.com/office/officeart/2005/8/layout/pyramid1" loCatId="pyramid" qsTypeId="urn:microsoft.com/office/officeart/2005/8/quickstyle/simple1#9" qsCatId="simple" csTypeId="urn:microsoft.com/office/officeart/2005/8/colors/colorful2" csCatId="colorful" phldr="1"/>
      <dgm:spPr/>
    </dgm:pt>
    <dgm:pt modelId="{CA5B1575-0BB4-41DB-9CFA-8C4C3271A757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第三層</a:t>
          </a:r>
          <a:r>
            <a:rPr lang="en-US" altLang="zh-TW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T1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特殊教育</a:t>
          </a:r>
          <a:endParaRPr lang="zh-TW" altLang="en-US" sz="2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17FB4FA2-1B07-4416-BF5E-9184B5005B25}" type="parTrans" cxnId="{D141FF6C-FFED-4B47-B5D6-8085BCE5D28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C402122C-0464-4A2C-A6A0-F605041AE6A2}" type="sibTrans" cxnId="{D141FF6C-FFED-4B47-B5D6-8085BCE5D28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7F93EFB0-D070-4225-ABF6-C2DB9DB945E0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第二層</a:t>
          </a:r>
          <a:r>
            <a:rPr lang="en-US" altLang="zh-TW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T2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小組補救教學</a:t>
          </a:r>
          <a:endParaRPr lang="zh-TW" altLang="en-US" sz="2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2B0BEDC2-E12D-4831-9495-E6D287238455}" type="parTrans" cxnId="{63B819AE-7591-4CF6-88BA-B03F3B0FB74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EBFFC697-DA7F-4B5A-AA79-7D410485666C}" type="sibTrans" cxnId="{63B819AE-7591-4CF6-88BA-B03F3B0FB74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3300B801-6FE5-4E4A-BF9F-5BFE044389DD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第一層</a:t>
          </a:r>
          <a:r>
            <a:rPr lang="en-US" altLang="zh-TW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T3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一般補救教學</a:t>
          </a:r>
          <a:endParaRPr lang="zh-TW" altLang="en-US" sz="2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65202A23-CA7B-4C90-9620-D295A9A5ECCA}" type="parTrans" cxnId="{731C5E5E-216D-4DEB-A1B0-F5EF096073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4FE914B5-96E9-4ED3-8B2F-D29747DA5889}" type="sibTrans" cxnId="{731C5E5E-216D-4DEB-A1B0-F5EF096073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D4B3D3AF-9688-4FD6-B2E3-30BB8711031C}" type="pres">
      <dgm:prSet presAssocID="{3CAD9823-5E9F-431F-A92E-C1003AC62AA6}" presName="Name0" presStyleCnt="0">
        <dgm:presLayoutVars>
          <dgm:dir/>
          <dgm:animLvl val="lvl"/>
          <dgm:resizeHandles val="exact"/>
        </dgm:presLayoutVars>
      </dgm:prSet>
      <dgm:spPr/>
    </dgm:pt>
    <dgm:pt modelId="{CB999105-890F-447F-AC21-51F867A76723}" type="pres">
      <dgm:prSet presAssocID="{CA5B1575-0BB4-41DB-9CFA-8C4C3271A757}" presName="Name8" presStyleCnt="0"/>
      <dgm:spPr/>
    </dgm:pt>
    <dgm:pt modelId="{024D3CC3-92C2-49F0-AF63-DF84EA4726C8}" type="pres">
      <dgm:prSet presAssocID="{CA5B1575-0BB4-41DB-9CFA-8C4C3271A7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A26F8-C3F0-448B-9EE8-735D4A6ECC29}" type="pres">
      <dgm:prSet presAssocID="{CA5B1575-0BB4-41DB-9CFA-8C4C3271A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A094F-52EE-4CE7-B64A-06BD5F7DD0F9}" type="pres">
      <dgm:prSet presAssocID="{7F93EFB0-D070-4225-ABF6-C2DB9DB945E0}" presName="Name8" presStyleCnt="0"/>
      <dgm:spPr/>
    </dgm:pt>
    <dgm:pt modelId="{CDAECBCC-30E2-46C1-B8D4-A44FEC05E04F}" type="pres">
      <dgm:prSet presAssocID="{7F93EFB0-D070-4225-ABF6-C2DB9DB945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74CE1-68E3-442F-98D4-8554D8464163}" type="pres">
      <dgm:prSet presAssocID="{7F93EFB0-D070-4225-ABF6-C2DB9DB94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9F2A-90EE-4E73-ADC2-885FBD888B20}" type="pres">
      <dgm:prSet presAssocID="{3300B801-6FE5-4E4A-BF9F-5BFE044389DD}" presName="Name8" presStyleCnt="0"/>
      <dgm:spPr/>
    </dgm:pt>
    <dgm:pt modelId="{43E1651F-84A6-4B6C-BBDE-4F2BE5B9E805}" type="pres">
      <dgm:prSet presAssocID="{3300B801-6FE5-4E4A-BF9F-5BFE044389D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3692D-730E-4F9A-A5D8-2CD69A158F1D}" type="pres">
      <dgm:prSet presAssocID="{3300B801-6FE5-4E4A-BF9F-5BFE04438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B819AE-7591-4CF6-88BA-B03F3B0FB74F}" srcId="{3CAD9823-5E9F-431F-A92E-C1003AC62AA6}" destId="{7F93EFB0-D070-4225-ABF6-C2DB9DB945E0}" srcOrd="1" destOrd="0" parTransId="{2B0BEDC2-E12D-4831-9495-E6D287238455}" sibTransId="{EBFFC697-DA7F-4B5A-AA79-7D410485666C}"/>
    <dgm:cxn modelId="{948CC0C5-5A6F-4EA0-9E43-1738E2C12A2E}" type="presOf" srcId="{3300B801-6FE5-4E4A-BF9F-5BFE044389DD}" destId="{43E1651F-84A6-4B6C-BBDE-4F2BE5B9E805}" srcOrd="0" destOrd="0" presId="urn:microsoft.com/office/officeart/2005/8/layout/pyramid1"/>
    <dgm:cxn modelId="{731C5E5E-216D-4DEB-A1B0-F5EF09607322}" srcId="{3CAD9823-5E9F-431F-A92E-C1003AC62AA6}" destId="{3300B801-6FE5-4E4A-BF9F-5BFE044389DD}" srcOrd="2" destOrd="0" parTransId="{65202A23-CA7B-4C90-9620-D295A9A5ECCA}" sibTransId="{4FE914B5-96E9-4ED3-8B2F-D29747DA5889}"/>
    <dgm:cxn modelId="{77476BE3-3336-41A5-8B01-3F354C287A49}" type="presOf" srcId="{CA5B1575-0BB4-41DB-9CFA-8C4C3271A757}" destId="{024D3CC3-92C2-49F0-AF63-DF84EA4726C8}" srcOrd="0" destOrd="0" presId="urn:microsoft.com/office/officeart/2005/8/layout/pyramid1"/>
    <dgm:cxn modelId="{C2328C86-49F7-42C6-8CEA-F172ABB5EF05}" type="presOf" srcId="{3300B801-6FE5-4E4A-BF9F-5BFE044389DD}" destId="{8F93692D-730E-4F9A-A5D8-2CD69A158F1D}" srcOrd="1" destOrd="0" presId="urn:microsoft.com/office/officeart/2005/8/layout/pyramid1"/>
    <dgm:cxn modelId="{DB54E04B-91FA-4651-AC84-59A641E0C59F}" type="presOf" srcId="{7F93EFB0-D070-4225-ABF6-C2DB9DB945E0}" destId="{70874CE1-68E3-442F-98D4-8554D8464163}" srcOrd="1" destOrd="0" presId="urn:microsoft.com/office/officeart/2005/8/layout/pyramid1"/>
    <dgm:cxn modelId="{58C65C9B-3291-439C-BE10-1F9BA3CF6812}" type="presOf" srcId="{3CAD9823-5E9F-431F-A92E-C1003AC62AA6}" destId="{D4B3D3AF-9688-4FD6-B2E3-30BB8711031C}" srcOrd="0" destOrd="0" presId="urn:microsoft.com/office/officeart/2005/8/layout/pyramid1"/>
    <dgm:cxn modelId="{9F7217D6-15FB-4D51-B18F-C2683BF7C0D1}" type="presOf" srcId="{CA5B1575-0BB4-41DB-9CFA-8C4C3271A757}" destId="{9C3A26F8-C3F0-448B-9EE8-735D4A6ECC29}" srcOrd="1" destOrd="0" presId="urn:microsoft.com/office/officeart/2005/8/layout/pyramid1"/>
    <dgm:cxn modelId="{232CE732-1F51-4DBC-8EDE-9AB64767AD26}" type="presOf" srcId="{7F93EFB0-D070-4225-ABF6-C2DB9DB945E0}" destId="{CDAECBCC-30E2-46C1-B8D4-A44FEC05E04F}" srcOrd="0" destOrd="0" presId="urn:microsoft.com/office/officeart/2005/8/layout/pyramid1"/>
    <dgm:cxn modelId="{D141FF6C-FFED-4B47-B5D6-8085BCE5D28F}" srcId="{3CAD9823-5E9F-431F-A92E-C1003AC62AA6}" destId="{CA5B1575-0BB4-41DB-9CFA-8C4C3271A757}" srcOrd="0" destOrd="0" parTransId="{17FB4FA2-1B07-4416-BF5E-9184B5005B25}" sibTransId="{C402122C-0464-4A2C-A6A0-F605041AE6A2}"/>
    <dgm:cxn modelId="{472E4F2F-C892-4323-B0BE-D79732041068}" type="presParOf" srcId="{D4B3D3AF-9688-4FD6-B2E3-30BB8711031C}" destId="{CB999105-890F-447F-AC21-51F867A76723}" srcOrd="0" destOrd="0" presId="urn:microsoft.com/office/officeart/2005/8/layout/pyramid1"/>
    <dgm:cxn modelId="{BA8817D2-E4A3-4BCC-A089-C88D32AE04C7}" type="presParOf" srcId="{CB999105-890F-447F-AC21-51F867A76723}" destId="{024D3CC3-92C2-49F0-AF63-DF84EA4726C8}" srcOrd="0" destOrd="0" presId="urn:microsoft.com/office/officeart/2005/8/layout/pyramid1"/>
    <dgm:cxn modelId="{D24C998C-B470-4706-B8AB-57D8AFEF8D51}" type="presParOf" srcId="{CB999105-890F-447F-AC21-51F867A76723}" destId="{9C3A26F8-C3F0-448B-9EE8-735D4A6ECC29}" srcOrd="1" destOrd="0" presId="urn:microsoft.com/office/officeart/2005/8/layout/pyramid1"/>
    <dgm:cxn modelId="{3F7A8738-3ED1-40CF-99B5-09108DDA3760}" type="presParOf" srcId="{D4B3D3AF-9688-4FD6-B2E3-30BB8711031C}" destId="{840A094F-52EE-4CE7-B64A-06BD5F7DD0F9}" srcOrd="1" destOrd="0" presId="urn:microsoft.com/office/officeart/2005/8/layout/pyramid1"/>
    <dgm:cxn modelId="{5DEFBCEF-6EA5-452A-9FED-73F40106029E}" type="presParOf" srcId="{840A094F-52EE-4CE7-B64A-06BD5F7DD0F9}" destId="{CDAECBCC-30E2-46C1-B8D4-A44FEC05E04F}" srcOrd="0" destOrd="0" presId="urn:microsoft.com/office/officeart/2005/8/layout/pyramid1"/>
    <dgm:cxn modelId="{90049270-382E-4C8D-842B-D45000C16E65}" type="presParOf" srcId="{840A094F-52EE-4CE7-B64A-06BD5F7DD0F9}" destId="{70874CE1-68E3-442F-98D4-8554D8464163}" srcOrd="1" destOrd="0" presId="urn:microsoft.com/office/officeart/2005/8/layout/pyramid1"/>
    <dgm:cxn modelId="{889A6E3D-C14C-464D-9026-B3898182AFA1}" type="presParOf" srcId="{D4B3D3AF-9688-4FD6-B2E3-30BB8711031C}" destId="{71549F2A-90EE-4E73-ADC2-885FBD888B20}" srcOrd="2" destOrd="0" presId="urn:microsoft.com/office/officeart/2005/8/layout/pyramid1"/>
    <dgm:cxn modelId="{5A403DA8-2CCB-48DF-8A47-0294076F9071}" type="presParOf" srcId="{71549F2A-90EE-4E73-ADC2-885FBD888B20}" destId="{43E1651F-84A6-4B6C-BBDE-4F2BE5B9E805}" srcOrd="0" destOrd="0" presId="urn:microsoft.com/office/officeart/2005/8/layout/pyramid1"/>
    <dgm:cxn modelId="{EE9DBBA8-0E33-4087-BF2E-416E88C7FFB3}" type="presParOf" srcId="{71549F2A-90EE-4E73-ADC2-885FBD888B20}" destId="{8F93692D-730E-4F9A-A5D8-2CD69A158F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AD9823-5E9F-431F-A92E-C1003AC62AA6}" type="doc">
      <dgm:prSet loTypeId="urn:microsoft.com/office/officeart/2005/8/layout/pyramid1" loCatId="pyramid" qsTypeId="urn:microsoft.com/office/officeart/2005/8/quickstyle/simple1#10" qsCatId="simple" csTypeId="urn:microsoft.com/office/officeart/2005/8/colors/colorful2" csCatId="colorful" phldr="1"/>
      <dgm:spPr/>
    </dgm:pt>
    <dgm:pt modelId="{CA5B1575-0BB4-41DB-9CFA-8C4C3271A757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第三層</a:t>
          </a:r>
          <a:r>
            <a:rPr lang="en-US" altLang="zh-TW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T1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特殊教育</a:t>
          </a:r>
          <a:endParaRPr lang="zh-TW" altLang="en-US" sz="2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17FB4FA2-1B07-4416-BF5E-9184B5005B25}" type="parTrans" cxnId="{D141FF6C-FFED-4B47-B5D6-8085BCE5D28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C402122C-0464-4A2C-A6A0-F605041AE6A2}" type="sibTrans" cxnId="{D141FF6C-FFED-4B47-B5D6-8085BCE5D28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7F93EFB0-D070-4225-ABF6-C2DB9DB945E0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第二層</a:t>
          </a:r>
          <a:r>
            <a:rPr lang="en-US" altLang="zh-TW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T2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小組補救教學</a:t>
          </a:r>
          <a:endParaRPr lang="zh-TW" altLang="en-US" sz="2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2B0BEDC2-E12D-4831-9495-E6D287238455}" type="parTrans" cxnId="{63B819AE-7591-4CF6-88BA-B03F3B0FB74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EBFFC697-DA7F-4B5A-AA79-7D410485666C}" type="sibTrans" cxnId="{63B819AE-7591-4CF6-88BA-B03F3B0FB74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3300B801-6FE5-4E4A-BF9F-5BFE044389DD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第一層</a:t>
          </a:r>
          <a:r>
            <a:rPr lang="en-US" altLang="zh-TW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T3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一般補救教學</a:t>
          </a:r>
          <a:endParaRPr lang="zh-TW" altLang="en-US" sz="2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65202A23-CA7B-4C90-9620-D295A9A5ECCA}" type="parTrans" cxnId="{731C5E5E-216D-4DEB-A1B0-F5EF096073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4FE914B5-96E9-4ED3-8B2F-D29747DA5889}" type="sibTrans" cxnId="{731C5E5E-216D-4DEB-A1B0-F5EF096073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D4B3D3AF-9688-4FD6-B2E3-30BB8711031C}" type="pres">
      <dgm:prSet presAssocID="{3CAD9823-5E9F-431F-A92E-C1003AC62AA6}" presName="Name0" presStyleCnt="0">
        <dgm:presLayoutVars>
          <dgm:dir/>
          <dgm:animLvl val="lvl"/>
          <dgm:resizeHandles val="exact"/>
        </dgm:presLayoutVars>
      </dgm:prSet>
      <dgm:spPr/>
    </dgm:pt>
    <dgm:pt modelId="{CB999105-890F-447F-AC21-51F867A76723}" type="pres">
      <dgm:prSet presAssocID="{CA5B1575-0BB4-41DB-9CFA-8C4C3271A757}" presName="Name8" presStyleCnt="0"/>
      <dgm:spPr/>
    </dgm:pt>
    <dgm:pt modelId="{024D3CC3-92C2-49F0-AF63-DF84EA4726C8}" type="pres">
      <dgm:prSet presAssocID="{CA5B1575-0BB4-41DB-9CFA-8C4C3271A7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A26F8-C3F0-448B-9EE8-735D4A6ECC29}" type="pres">
      <dgm:prSet presAssocID="{CA5B1575-0BB4-41DB-9CFA-8C4C3271A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A094F-52EE-4CE7-B64A-06BD5F7DD0F9}" type="pres">
      <dgm:prSet presAssocID="{7F93EFB0-D070-4225-ABF6-C2DB9DB945E0}" presName="Name8" presStyleCnt="0"/>
      <dgm:spPr/>
    </dgm:pt>
    <dgm:pt modelId="{CDAECBCC-30E2-46C1-B8D4-A44FEC05E04F}" type="pres">
      <dgm:prSet presAssocID="{7F93EFB0-D070-4225-ABF6-C2DB9DB945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74CE1-68E3-442F-98D4-8554D8464163}" type="pres">
      <dgm:prSet presAssocID="{7F93EFB0-D070-4225-ABF6-C2DB9DB94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9F2A-90EE-4E73-ADC2-885FBD888B20}" type="pres">
      <dgm:prSet presAssocID="{3300B801-6FE5-4E4A-BF9F-5BFE044389DD}" presName="Name8" presStyleCnt="0"/>
      <dgm:spPr/>
    </dgm:pt>
    <dgm:pt modelId="{43E1651F-84A6-4B6C-BBDE-4F2BE5B9E805}" type="pres">
      <dgm:prSet presAssocID="{3300B801-6FE5-4E4A-BF9F-5BFE044389D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3692D-730E-4F9A-A5D8-2CD69A158F1D}" type="pres">
      <dgm:prSet presAssocID="{3300B801-6FE5-4E4A-BF9F-5BFE04438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B819AE-7591-4CF6-88BA-B03F3B0FB74F}" srcId="{3CAD9823-5E9F-431F-A92E-C1003AC62AA6}" destId="{7F93EFB0-D070-4225-ABF6-C2DB9DB945E0}" srcOrd="1" destOrd="0" parTransId="{2B0BEDC2-E12D-4831-9495-E6D287238455}" sibTransId="{EBFFC697-DA7F-4B5A-AA79-7D410485666C}"/>
    <dgm:cxn modelId="{F823FEBC-6A22-44BF-A502-16B977BFDF41}" type="presOf" srcId="{7F93EFB0-D070-4225-ABF6-C2DB9DB945E0}" destId="{CDAECBCC-30E2-46C1-B8D4-A44FEC05E04F}" srcOrd="0" destOrd="0" presId="urn:microsoft.com/office/officeart/2005/8/layout/pyramid1"/>
    <dgm:cxn modelId="{224EEDE5-3605-48F3-A28F-64D4D1C154A0}" type="presOf" srcId="{CA5B1575-0BB4-41DB-9CFA-8C4C3271A757}" destId="{024D3CC3-92C2-49F0-AF63-DF84EA4726C8}" srcOrd="0" destOrd="0" presId="urn:microsoft.com/office/officeart/2005/8/layout/pyramid1"/>
    <dgm:cxn modelId="{4D5C6B2D-04CA-45AD-B13F-B6C4C6D52531}" type="presOf" srcId="{CA5B1575-0BB4-41DB-9CFA-8C4C3271A757}" destId="{9C3A26F8-C3F0-448B-9EE8-735D4A6ECC29}" srcOrd="1" destOrd="0" presId="urn:microsoft.com/office/officeart/2005/8/layout/pyramid1"/>
    <dgm:cxn modelId="{731C5E5E-216D-4DEB-A1B0-F5EF09607322}" srcId="{3CAD9823-5E9F-431F-A92E-C1003AC62AA6}" destId="{3300B801-6FE5-4E4A-BF9F-5BFE044389DD}" srcOrd="2" destOrd="0" parTransId="{65202A23-CA7B-4C90-9620-D295A9A5ECCA}" sibTransId="{4FE914B5-96E9-4ED3-8B2F-D29747DA5889}"/>
    <dgm:cxn modelId="{B139E594-07E2-4ECE-A471-7308B22E739D}" type="presOf" srcId="{7F93EFB0-D070-4225-ABF6-C2DB9DB945E0}" destId="{70874CE1-68E3-442F-98D4-8554D8464163}" srcOrd="1" destOrd="0" presId="urn:microsoft.com/office/officeart/2005/8/layout/pyramid1"/>
    <dgm:cxn modelId="{A693D0CE-CE31-4B33-965F-2B474D1B5E42}" type="presOf" srcId="{3300B801-6FE5-4E4A-BF9F-5BFE044389DD}" destId="{43E1651F-84A6-4B6C-BBDE-4F2BE5B9E805}" srcOrd="0" destOrd="0" presId="urn:microsoft.com/office/officeart/2005/8/layout/pyramid1"/>
    <dgm:cxn modelId="{71B136DD-ADA9-467C-9693-D4E16A0AB393}" type="presOf" srcId="{3300B801-6FE5-4E4A-BF9F-5BFE044389DD}" destId="{8F93692D-730E-4F9A-A5D8-2CD69A158F1D}" srcOrd="1" destOrd="0" presId="urn:microsoft.com/office/officeart/2005/8/layout/pyramid1"/>
    <dgm:cxn modelId="{D141FF6C-FFED-4B47-B5D6-8085BCE5D28F}" srcId="{3CAD9823-5E9F-431F-A92E-C1003AC62AA6}" destId="{CA5B1575-0BB4-41DB-9CFA-8C4C3271A757}" srcOrd="0" destOrd="0" parTransId="{17FB4FA2-1B07-4416-BF5E-9184B5005B25}" sibTransId="{C402122C-0464-4A2C-A6A0-F605041AE6A2}"/>
    <dgm:cxn modelId="{6256F5FF-296F-49E8-B673-67CA4B2E82CD}" type="presOf" srcId="{3CAD9823-5E9F-431F-A92E-C1003AC62AA6}" destId="{D4B3D3AF-9688-4FD6-B2E3-30BB8711031C}" srcOrd="0" destOrd="0" presId="urn:microsoft.com/office/officeart/2005/8/layout/pyramid1"/>
    <dgm:cxn modelId="{AE2A3F30-E2D3-45DC-8A8F-10E81EAA503D}" type="presParOf" srcId="{D4B3D3AF-9688-4FD6-B2E3-30BB8711031C}" destId="{CB999105-890F-447F-AC21-51F867A76723}" srcOrd="0" destOrd="0" presId="urn:microsoft.com/office/officeart/2005/8/layout/pyramid1"/>
    <dgm:cxn modelId="{54E33497-9275-47DE-A964-74AA0F59C5DB}" type="presParOf" srcId="{CB999105-890F-447F-AC21-51F867A76723}" destId="{024D3CC3-92C2-49F0-AF63-DF84EA4726C8}" srcOrd="0" destOrd="0" presId="urn:microsoft.com/office/officeart/2005/8/layout/pyramid1"/>
    <dgm:cxn modelId="{285F7EA8-EC4C-47CE-93EF-5E5C7AD3D9B0}" type="presParOf" srcId="{CB999105-890F-447F-AC21-51F867A76723}" destId="{9C3A26F8-C3F0-448B-9EE8-735D4A6ECC29}" srcOrd="1" destOrd="0" presId="urn:microsoft.com/office/officeart/2005/8/layout/pyramid1"/>
    <dgm:cxn modelId="{FA2C6E41-2429-41C0-8220-57A49E1AFA65}" type="presParOf" srcId="{D4B3D3AF-9688-4FD6-B2E3-30BB8711031C}" destId="{840A094F-52EE-4CE7-B64A-06BD5F7DD0F9}" srcOrd="1" destOrd="0" presId="urn:microsoft.com/office/officeart/2005/8/layout/pyramid1"/>
    <dgm:cxn modelId="{65BADCBD-68E9-490E-BB68-176207D1B2F0}" type="presParOf" srcId="{840A094F-52EE-4CE7-B64A-06BD5F7DD0F9}" destId="{CDAECBCC-30E2-46C1-B8D4-A44FEC05E04F}" srcOrd="0" destOrd="0" presId="urn:microsoft.com/office/officeart/2005/8/layout/pyramid1"/>
    <dgm:cxn modelId="{D622184B-4295-4806-8A37-C34524715C08}" type="presParOf" srcId="{840A094F-52EE-4CE7-B64A-06BD5F7DD0F9}" destId="{70874CE1-68E3-442F-98D4-8554D8464163}" srcOrd="1" destOrd="0" presId="urn:microsoft.com/office/officeart/2005/8/layout/pyramid1"/>
    <dgm:cxn modelId="{07ACB53D-DFA0-4661-87F4-0EB39488A956}" type="presParOf" srcId="{D4B3D3AF-9688-4FD6-B2E3-30BB8711031C}" destId="{71549F2A-90EE-4E73-ADC2-885FBD888B20}" srcOrd="2" destOrd="0" presId="urn:microsoft.com/office/officeart/2005/8/layout/pyramid1"/>
    <dgm:cxn modelId="{3997730F-5239-4665-9B4C-6C913D33018E}" type="presParOf" srcId="{71549F2A-90EE-4E73-ADC2-885FBD888B20}" destId="{43E1651F-84A6-4B6C-BBDE-4F2BE5B9E805}" srcOrd="0" destOrd="0" presId="urn:microsoft.com/office/officeart/2005/8/layout/pyramid1"/>
    <dgm:cxn modelId="{95D9F2F6-7DF5-4F96-8B5F-F0E738BDA4DB}" type="presParOf" srcId="{71549F2A-90EE-4E73-ADC2-885FBD888B20}" destId="{8F93692D-730E-4F9A-A5D8-2CD69A158F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AD9823-5E9F-431F-A92E-C1003AC62AA6}" type="doc">
      <dgm:prSet loTypeId="urn:microsoft.com/office/officeart/2005/8/layout/pyramid1" loCatId="pyramid" qsTypeId="urn:microsoft.com/office/officeart/2005/8/quickstyle/simple1#11" qsCatId="simple" csTypeId="urn:microsoft.com/office/officeart/2005/8/colors/colorful2" csCatId="colorful" phldr="1"/>
      <dgm:spPr/>
    </dgm:pt>
    <dgm:pt modelId="{CA5B1575-0BB4-41DB-9CFA-8C4C3271A757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第三層</a:t>
          </a:r>
          <a:r>
            <a:rPr lang="en-US" altLang="zh-TW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T1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特殊教育</a:t>
          </a:r>
          <a:endParaRPr lang="zh-TW" altLang="en-US" sz="2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17FB4FA2-1B07-4416-BF5E-9184B5005B25}" type="parTrans" cxnId="{D141FF6C-FFED-4B47-B5D6-8085BCE5D28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C402122C-0464-4A2C-A6A0-F605041AE6A2}" type="sibTrans" cxnId="{D141FF6C-FFED-4B47-B5D6-8085BCE5D28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7F93EFB0-D070-4225-ABF6-C2DB9DB945E0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第二層</a:t>
          </a:r>
          <a:r>
            <a:rPr lang="en-US" altLang="zh-TW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T2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小組補救教學</a:t>
          </a:r>
          <a:endParaRPr lang="zh-TW" altLang="en-US" sz="2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2B0BEDC2-E12D-4831-9495-E6D287238455}" type="parTrans" cxnId="{63B819AE-7591-4CF6-88BA-B03F3B0FB74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EBFFC697-DA7F-4B5A-AA79-7D410485666C}" type="sibTrans" cxnId="{63B819AE-7591-4CF6-88BA-B03F3B0FB74F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3300B801-6FE5-4E4A-BF9F-5BFE044389DD}">
      <dgm:prSet phldrT="[文字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第一層</a:t>
          </a:r>
          <a:r>
            <a:rPr lang="en-US" altLang="zh-TW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T3</a:t>
          </a:r>
        </a:p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r>
            <a:rPr lang="zh-TW" altLang="en-US" sz="2800" b="1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一般補救教學</a:t>
          </a:r>
          <a:endParaRPr lang="zh-TW" altLang="en-US" sz="2800" b="1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65202A23-CA7B-4C90-9620-D295A9A5ECCA}" type="parTrans" cxnId="{731C5E5E-216D-4DEB-A1B0-F5EF096073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4FE914B5-96E9-4ED3-8B2F-D29747DA5889}" type="sibTrans" cxnId="{731C5E5E-216D-4DEB-A1B0-F5EF096073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>
            <a:lnSpc>
              <a:spcPct val="100000"/>
            </a:lnSpc>
            <a:spcBef>
              <a:spcPts val="1200"/>
            </a:spcBef>
            <a:spcAft>
              <a:spcPts val="0"/>
            </a:spcAft>
          </a:pPr>
          <a:endParaRPr lang="zh-TW" altLang="en-US" sz="2000" b="1" cap="none" spc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gm:t>
    </dgm:pt>
    <dgm:pt modelId="{D4B3D3AF-9688-4FD6-B2E3-30BB8711031C}" type="pres">
      <dgm:prSet presAssocID="{3CAD9823-5E9F-431F-A92E-C1003AC62AA6}" presName="Name0" presStyleCnt="0">
        <dgm:presLayoutVars>
          <dgm:dir/>
          <dgm:animLvl val="lvl"/>
          <dgm:resizeHandles val="exact"/>
        </dgm:presLayoutVars>
      </dgm:prSet>
      <dgm:spPr/>
    </dgm:pt>
    <dgm:pt modelId="{CB999105-890F-447F-AC21-51F867A76723}" type="pres">
      <dgm:prSet presAssocID="{CA5B1575-0BB4-41DB-9CFA-8C4C3271A757}" presName="Name8" presStyleCnt="0"/>
      <dgm:spPr/>
    </dgm:pt>
    <dgm:pt modelId="{024D3CC3-92C2-49F0-AF63-DF84EA4726C8}" type="pres">
      <dgm:prSet presAssocID="{CA5B1575-0BB4-41DB-9CFA-8C4C3271A7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A26F8-C3F0-448B-9EE8-735D4A6ECC29}" type="pres">
      <dgm:prSet presAssocID="{CA5B1575-0BB4-41DB-9CFA-8C4C3271A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A094F-52EE-4CE7-B64A-06BD5F7DD0F9}" type="pres">
      <dgm:prSet presAssocID="{7F93EFB0-D070-4225-ABF6-C2DB9DB945E0}" presName="Name8" presStyleCnt="0"/>
      <dgm:spPr/>
    </dgm:pt>
    <dgm:pt modelId="{CDAECBCC-30E2-46C1-B8D4-A44FEC05E04F}" type="pres">
      <dgm:prSet presAssocID="{7F93EFB0-D070-4225-ABF6-C2DB9DB945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74CE1-68E3-442F-98D4-8554D8464163}" type="pres">
      <dgm:prSet presAssocID="{7F93EFB0-D070-4225-ABF6-C2DB9DB94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9F2A-90EE-4E73-ADC2-885FBD888B20}" type="pres">
      <dgm:prSet presAssocID="{3300B801-6FE5-4E4A-BF9F-5BFE044389DD}" presName="Name8" presStyleCnt="0"/>
      <dgm:spPr/>
    </dgm:pt>
    <dgm:pt modelId="{43E1651F-84A6-4B6C-BBDE-4F2BE5B9E805}" type="pres">
      <dgm:prSet presAssocID="{3300B801-6FE5-4E4A-BF9F-5BFE044389D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3692D-730E-4F9A-A5D8-2CD69A158F1D}" type="pres">
      <dgm:prSet presAssocID="{3300B801-6FE5-4E4A-BF9F-5BFE04438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B819AE-7591-4CF6-88BA-B03F3B0FB74F}" srcId="{3CAD9823-5E9F-431F-A92E-C1003AC62AA6}" destId="{7F93EFB0-D070-4225-ABF6-C2DB9DB945E0}" srcOrd="1" destOrd="0" parTransId="{2B0BEDC2-E12D-4831-9495-E6D287238455}" sibTransId="{EBFFC697-DA7F-4B5A-AA79-7D410485666C}"/>
    <dgm:cxn modelId="{E7F71DF1-710D-4770-9E83-343FD97CB285}" type="presOf" srcId="{CA5B1575-0BB4-41DB-9CFA-8C4C3271A757}" destId="{9C3A26F8-C3F0-448B-9EE8-735D4A6ECC29}" srcOrd="1" destOrd="0" presId="urn:microsoft.com/office/officeart/2005/8/layout/pyramid1"/>
    <dgm:cxn modelId="{E0EB9BA2-377A-4D22-91DB-E51F2D6C2CF1}" type="presOf" srcId="{7F93EFB0-D070-4225-ABF6-C2DB9DB945E0}" destId="{CDAECBCC-30E2-46C1-B8D4-A44FEC05E04F}" srcOrd="0" destOrd="0" presId="urn:microsoft.com/office/officeart/2005/8/layout/pyramid1"/>
    <dgm:cxn modelId="{731C5E5E-216D-4DEB-A1B0-F5EF09607322}" srcId="{3CAD9823-5E9F-431F-A92E-C1003AC62AA6}" destId="{3300B801-6FE5-4E4A-BF9F-5BFE044389DD}" srcOrd="2" destOrd="0" parTransId="{65202A23-CA7B-4C90-9620-D295A9A5ECCA}" sibTransId="{4FE914B5-96E9-4ED3-8B2F-D29747DA5889}"/>
    <dgm:cxn modelId="{266B91A5-1140-4D7B-8EF0-34E7C306E1B1}" type="presOf" srcId="{3300B801-6FE5-4E4A-BF9F-5BFE044389DD}" destId="{8F93692D-730E-4F9A-A5D8-2CD69A158F1D}" srcOrd="1" destOrd="0" presId="urn:microsoft.com/office/officeart/2005/8/layout/pyramid1"/>
    <dgm:cxn modelId="{32E51762-992C-4FA8-8C51-652390836593}" type="presOf" srcId="{3300B801-6FE5-4E4A-BF9F-5BFE044389DD}" destId="{43E1651F-84A6-4B6C-BBDE-4F2BE5B9E805}" srcOrd="0" destOrd="0" presId="urn:microsoft.com/office/officeart/2005/8/layout/pyramid1"/>
    <dgm:cxn modelId="{E4102516-A3FF-40B0-93B3-B498B6C411FC}" type="presOf" srcId="{CA5B1575-0BB4-41DB-9CFA-8C4C3271A757}" destId="{024D3CC3-92C2-49F0-AF63-DF84EA4726C8}" srcOrd="0" destOrd="0" presId="urn:microsoft.com/office/officeart/2005/8/layout/pyramid1"/>
    <dgm:cxn modelId="{3FC2D125-0301-44A7-A00D-A5F53A518843}" type="presOf" srcId="{3CAD9823-5E9F-431F-A92E-C1003AC62AA6}" destId="{D4B3D3AF-9688-4FD6-B2E3-30BB8711031C}" srcOrd="0" destOrd="0" presId="urn:microsoft.com/office/officeart/2005/8/layout/pyramid1"/>
    <dgm:cxn modelId="{D141FF6C-FFED-4B47-B5D6-8085BCE5D28F}" srcId="{3CAD9823-5E9F-431F-A92E-C1003AC62AA6}" destId="{CA5B1575-0BB4-41DB-9CFA-8C4C3271A757}" srcOrd="0" destOrd="0" parTransId="{17FB4FA2-1B07-4416-BF5E-9184B5005B25}" sibTransId="{C402122C-0464-4A2C-A6A0-F605041AE6A2}"/>
    <dgm:cxn modelId="{575CBC32-CA29-4D04-B224-68604847B719}" type="presOf" srcId="{7F93EFB0-D070-4225-ABF6-C2DB9DB945E0}" destId="{70874CE1-68E3-442F-98D4-8554D8464163}" srcOrd="1" destOrd="0" presId="urn:microsoft.com/office/officeart/2005/8/layout/pyramid1"/>
    <dgm:cxn modelId="{EEAD360E-169F-4D80-9D9A-84FF6C65DA01}" type="presParOf" srcId="{D4B3D3AF-9688-4FD6-B2E3-30BB8711031C}" destId="{CB999105-890F-447F-AC21-51F867A76723}" srcOrd="0" destOrd="0" presId="urn:microsoft.com/office/officeart/2005/8/layout/pyramid1"/>
    <dgm:cxn modelId="{D73EB8C4-E5F4-4ACA-BC07-02E47CDC8517}" type="presParOf" srcId="{CB999105-890F-447F-AC21-51F867A76723}" destId="{024D3CC3-92C2-49F0-AF63-DF84EA4726C8}" srcOrd="0" destOrd="0" presId="urn:microsoft.com/office/officeart/2005/8/layout/pyramid1"/>
    <dgm:cxn modelId="{E159B60D-3676-4A9E-BCBA-DA09111456C8}" type="presParOf" srcId="{CB999105-890F-447F-AC21-51F867A76723}" destId="{9C3A26F8-C3F0-448B-9EE8-735D4A6ECC29}" srcOrd="1" destOrd="0" presId="urn:microsoft.com/office/officeart/2005/8/layout/pyramid1"/>
    <dgm:cxn modelId="{4BD941D8-E730-4E39-A3EA-233F07AA957F}" type="presParOf" srcId="{D4B3D3AF-9688-4FD6-B2E3-30BB8711031C}" destId="{840A094F-52EE-4CE7-B64A-06BD5F7DD0F9}" srcOrd="1" destOrd="0" presId="urn:microsoft.com/office/officeart/2005/8/layout/pyramid1"/>
    <dgm:cxn modelId="{3F8A792E-1FCB-42C0-8782-50C14BB02872}" type="presParOf" srcId="{840A094F-52EE-4CE7-B64A-06BD5F7DD0F9}" destId="{CDAECBCC-30E2-46C1-B8D4-A44FEC05E04F}" srcOrd="0" destOrd="0" presId="urn:microsoft.com/office/officeart/2005/8/layout/pyramid1"/>
    <dgm:cxn modelId="{E23AE06A-3F2C-49F6-8DDB-CBB1B9494817}" type="presParOf" srcId="{840A094F-52EE-4CE7-B64A-06BD5F7DD0F9}" destId="{70874CE1-68E3-442F-98D4-8554D8464163}" srcOrd="1" destOrd="0" presId="urn:microsoft.com/office/officeart/2005/8/layout/pyramid1"/>
    <dgm:cxn modelId="{CC5079F1-5EF6-40A7-BBE6-94D6018DCD1A}" type="presParOf" srcId="{D4B3D3AF-9688-4FD6-B2E3-30BB8711031C}" destId="{71549F2A-90EE-4E73-ADC2-885FBD888B20}" srcOrd="2" destOrd="0" presId="urn:microsoft.com/office/officeart/2005/8/layout/pyramid1"/>
    <dgm:cxn modelId="{418D17A1-21CB-4368-ABC4-211E69B5A1CC}" type="presParOf" srcId="{71549F2A-90EE-4E73-ADC2-885FBD888B20}" destId="{43E1651F-84A6-4B6C-BBDE-4F2BE5B9E805}" srcOrd="0" destOrd="0" presId="urn:microsoft.com/office/officeart/2005/8/layout/pyramid1"/>
    <dgm:cxn modelId="{F5C2A903-A889-4789-9D36-2FA688A5AA7A}" type="presParOf" srcId="{71549F2A-90EE-4E73-ADC2-885FBD888B20}" destId="{8F93692D-730E-4F9A-A5D8-2CD69A158F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D144C-1FB0-4F70-81CB-447B2F8033EC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F1F7095F-BFCA-4C31-978D-C1E27DC0D3C5}">
      <dgm:prSet phldrT="[文字]"/>
      <dgm:spPr/>
      <dgm:t>
        <a:bodyPr/>
        <a:lstStyle/>
        <a:p>
          <a:r>
            <a:rPr lang="zh-TW" altLang="en-US" dirty="0" smtClean="0"/>
            <a:t>評量</a:t>
          </a:r>
          <a:endParaRPr lang="zh-TW" altLang="en-US" dirty="0"/>
        </a:p>
      </dgm:t>
    </dgm:pt>
    <dgm:pt modelId="{87DE7787-FCA8-46F5-B296-83A6B231C31A}" type="parTrans" cxnId="{91E79F4F-D7D9-4FE4-BD01-D8766E76FAB5}">
      <dgm:prSet/>
      <dgm:spPr/>
      <dgm:t>
        <a:bodyPr/>
        <a:lstStyle/>
        <a:p>
          <a:endParaRPr lang="zh-TW" altLang="en-US"/>
        </a:p>
      </dgm:t>
    </dgm:pt>
    <dgm:pt modelId="{B9779018-EE7D-4EB7-9C27-A643839F05AA}" type="sibTrans" cxnId="{91E79F4F-D7D9-4FE4-BD01-D8766E76FAB5}">
      <dgm:prSet/>
      <dgm:spPr/>
      <dgm:t>
        <a:bodyPr/>
        <a:lstStyle/>
        <a:p>
          <a:endParaRPr lang="zh-TW" altLang="en-US"/>
        </a:p>
      </dgm:t>
    </dgm:pt>
    <dgm:pt modelId="{8A570BF4-5A34-47F5-B61B-8786A7913AE1}">
      <dgm:prSet phldrT="[文字]"/>
      <dgm:spPr/>
      <dgm:t>
        <a:bodyPr/>
        <a:lstStyle/>
        <a:p>
          <a:r>
            <a:rPr lang="zh-TW" altLang="en-US" dirty="0" smtClean="0"/>
            <a:t>教學</a:t>
          </a:r>
          <a:endParaRPr lang="zh-TW" altLang="en-US" dirty="0"/>
        </a:p>
      </dgm:t>
    </dgm:pt>
    <dgm:pt modelId="{2109E789-BA51-41FF-A930-243D75C32C76}" type="parTrans" cxnId="{9BDCD068-D569-49A5-B94D-8FB2A7E92B65}">
      <dgm:prSet/>
      <dgm:spPr/>
      <dgm:t>
        <a:bodyPr/>
        <a:lstStyle/>
        <a:p>
          <a:endParaRPr lang="zh-TW" altLang="en-US"/>
        </a:p>
      </dgm:t>
    </dgm:pt>
    <dgm:pt modelId="{496E3CA4-AF52-41D6-B1F4-C23B47430365}" type="sibTrans" cxnId="{9BDCD068-D569-49A5-B94D-8FB2A7E92B65}">
      <dgm:prSet/>
      <dgm:spPr/>
      <dgm:t>
        <a:bodyPr/>
        <a:lstStyle/>
        <a:p>
          <a:endParaRPr lang="zh-TW" altLang="en-US"/>
        </a:p>
      </dgm:t>
    </dgm:pt>
    <dgm:pt modelId="{5EC73AF9-4110-48AB-A491-6D3CF4906F74}">
      <dgm:prSet phldrT="[文字]"/>
      <dgm:spPr/>
      <dgm:t>
        <a:bodyPr/>
        <a:lstStyle/>
        <a:p>
          <a:r>
            <a:rPr lang="zh-TW" altLang="en-US" dirty="0" smtClean="0"/>
            <a:t>評量</a:t>
          </a:r>
          <a:endParaRPr lang="zh-TW" altLang="en-US" dirty="0"/>
        </a:p>
      </dgm:t>
    </dgm:pt>
    <dgm:pt modelId="{392AB09A-1C9C-414F-8727-693D246A4DB7}" type="parTrans" cxnId="{1E642FE3-CBBF-4C0C-B1C8-991EEF4A0F88}">
      <dgm:prSet/>
      <dgm:spPr/>
      <dgm:t>
        <a:bodyPr/>
        <a:lstStyle/>
        <a:p>
          <a:endParaRPr lang="zh-TW" altLang="en-US"/>
        </a:p>
      </dgm:t>
    </dgm:pt>
    <dgm:pt modelId="{63C3949D-AB80-413C-8FCA-295EB9FB8D11}" type="sibTrans" cxnId="{1E642FE3-CBBF-4C0C-B1C8-991EEF4A0F88}">
      <dgm:prSet/>
      <dgm:spPr/>
      <dgm:t>
        <a:bodyPr/>
        <a:lstStyle/>
        <a:p>
          <a:endParaRPr lang="zh-TW" altLang="en-US"/>
        </a:p>
      </dgm:t>
    </dgm:pt>
    <dgm:pt modelId="{ADDEBE67-5253-4112-8463-580B129FF006}" type="pres">
      <dgm:prSet presAssocID="{E91D144C-1FB0-4F70-81CB-447B2F8033EC}" presName="Name0" presStyleCnt="0">
        <dgm:presLayoutVars>
          <dgm:dir/>
          <dgm:animLvl val="lvl"/>
          <dgm:resizeHandles val="exact"/>
        </dgm:presLayoutVars>
      </dgm:prSet>
      <dgm:spPr/>
    </dgm:pt>
    <dgm:pt modelId="{8085DA3B-25A5-4616-B5E6-7C12A3D4A2EB}" type="pres">
      <dgm:prSet presAssocID="{F1F7095F-BFCA-4C31-978D-C1E27DC0D3C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26DDB4-307F-4C8D-BFDC-247B2B0F3BC4}" type="pres">
      <dgm:prSet presAssocID="{B9779018-EE7D-4EB7-9C27-A643839F05AA}" presName="parTxOnlySpace" presStyleCnt="0"/>
      <dgm:spPr/>
    </dgm:pt>
    <dgm:pt modelId="{9801BD0E-AB5B-4073-B388-82AD563BD7C1}" type="pres">
      <dgm:prSet presAssocID="{8A570BF4-5A34-47F5-B61B-8786A7913AE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EDDBCC-FA2F-44AA-8DDB-20F17F8F5882}" type="pres">
      <dgm:prSet presAssocID="{496E3CA4-AF52-41D6-B1F4-C23B47430365}" presName="parTxOnlySpace" presStyleCnt="0"/>
      <dgm:spPr/>
    </dgm:pt>
    <dgm:pt modelId="{FCA4DA66-7110-4A65-A808-CE6245196042}" type="pres">
      <dgm:prSet presAssocID="{5EC73AF9-4110-48AB-A491-6D3CF4906F7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66E4D36-4D3B-4668-AD8D-2CA418EDE602}" type="presOf" srcId="{5EC73AF9-4110-48AB-A491-6D3CF4906F74}" destId="{FCA4DA66-7110-4A65-A808-CE6245196042}" srcOrd="0" destOrd="0" presId="urn:microsoft.com/office/officeart/2005/8/layout/chevron1"/>
    <dgm:cxn modelId="{1043A35C-6347-45A6-ADB7-07C8E55936E4}" type="presOf" srcId="{E91D144C-1FB0-4F70-81CB-447B2F8033EC}" destId="{ADDEBE67-5253-4112-8463-580B129FF006}" srcOrd="0" destOrd="0" presId="urn:microsoft.com/office/officeart/2005/8/layout/chevron1"/>
    <dgm:cxn modelId="{1E642FE3-CBBF-4C0C-B1C8-991EEF4A0F88}" srcId="{E91D144C-1FB0-4F70-81CB-447B2F8033EC}" destId="{5EC73AF9-4110-48AB-A491-6D3CF4906F74}" srcOrd="2" destOrd="0" parTransId="{392AB09A-1C9C-414F-8727-693D246A4DB7}" sibTransId="{63C3949D-AB80-413C-8FCA-295EB9FB8D11}"/>
    <dgm:cxn modelId="{B2DF430D-2035-4538-8566-E49D1AB3CE9A}" type="presOf" srcId="{8A570BF4-5A34-47F5-B61B-8786A7913AE1}" destId="{9801BD0E-AB5B-4073-B388-82AD563BD7C1}" srcOrd="0" destOrd="0" presId="urn:microsoft.com/office/officeart/2005/8/layout/chevron1"/>
    <dgm:cxn modelId="{9BDCD068-D569-49A5-B94D-8FB2A7E92B65}" srcId="{E91D144C-1FB0-4F70-81CB-447B2F8033EC}" destId="{8A570BF4-5A34-47F5-B61B-8786A7913AE1}" srcOrd="1" destOrd="0" parTransId="{2109E789-BA51-41FF-A930-243D75C32C76}" sibTransId="{496E3CA4-AF52-41D6-B1F4-C23B47430365}"/>
    <dgm:cxn modelId="{91E79F4F-D7D9-4FE4-BD01-D8766E76FAB5}" srcId="{E91D144C-1FB0-4F70-81CB-447B2F8033EC}" destId="{F1F7095F-BFCA-4C31-978D-C1E27DC0D3C5}" srcOrd="0" destOrd="0" parTransId="{87DE7787-FCA8-46F5-B296-83A6B231C31A}" sibTransId="{B9779018-EE7D-4EB7-9C27-A643839F05AA}"/>
    <dgm:cxn modelId="{C7E754CD-FF2E-4BCD-B21D-76222A8C59F9}" type="presOf" srcId="{F1F7095F-BFCA-4C31-978D-C1E27DC0D3C5}" destId="{8085DA3B-25A5-4616-B5E6-7C12A3D4A2EB}" srcOrd="0" destOrd="0" presId="urn:microsoft.com/office/officeart/2005/8/layout/chevron1"/>
    <dgm:cxn modelId="{6D59EE92-D054-4DCA-ABB4-05D358177725}" type="presParOf" srcId="{ADDEBE67-5253-4112-8463-580B129FF006}" destId="{8085DA3B-25A5-4616-B5E6-7C12A3D4A2EB}" srcOrd="0" destOrd="0" presId="urn:microsoft.com/office/officeart/2005/8/layout/chevron1"/>
    <dgm:cxn modelId="{9300D42E-8299-444A-96D9-9F51F38A490E}" type="presParOf" srcId="{ADDEBE67-5253-4112-8463-580B129FF006}" destId="{D526DDB4-307F-4C8D-BFDC-247B2B0F3BC4}" srcOrd="1" destOrd="0" presId="urn:microsoft.com/office/officeart/2005/8/layout/chevron1"/>
    <dgm:cxn modelId="{2EF0FCD4-9D67-474C-AA07-18E20D181042}" type="presParOf" srcId="{ADDEBE67-5253-4112-8463-580B129FF006}" destId="{9801BD0E-AB5B-4073-B388-82AD563BD7C1}" srcOrd="2" destOrd="0" presId="urn:microsoft.com/office/officeart/2005/8/layout/chevron1"/>
    <dgm:cxn modelId="{BAF51B28-636F-4A6C-9B31-8D5817B45536}" type="presParOf" srcId="{ADDEBE67-5253-4112-8463-580B129FF006}" destId="{ACEDDBCC-FA2F-44AA-8DDB-20F17F8F5882}" srcOrd="3" destOrd="0" presId="urn:microsoft.com/office/officeart/2005/8/layout/chevron1"/>
    <dgm:cxn modelId="{F6937541-6220-44B0-957E-3429C7927759}" type="presParOf" srcId="{ADDEBE67-5253-4112-8463-580B129FF006}" destId="{FCA4DA66-7110-4A65-A808-CE624519604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AD9823-5E9F-431F-A92E-C1003AC62AA6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A5B1575-0BB4-41DB-9CFA-8C4C3271A757}">
      <dgm:prSet phldrT="[文字]" custT="1"/>
      <dgm:spPr/>
      <dgm:t>
        <a:bodyPr/>
        <a:lstStyle/>
        <a:p>
          <a:r>
            <a:rPr lang="zh-TW" altLang="en-US" sz="2400" dirty="0" smtClean="0"/>
            <a:t>第三層</a:t>
          </a:r>
          <a:r>
            <a:rPr lang="en-US" altLang="zh-TW" sz="2400" dirty="0" smtClean="0">
              <a:solidFill>
                <a:srgbClr val="C00000"/>
              </a:solidFill>
            </a:rPr>
            <a:t>T3</a:t>
          </a:r>
        </a:p>
        <a:p>
          <a:r>
            <a:rPr lang="zh-TW" altLang="en-US" sz="2000" dirty="0" smtClean="0">
              <a:solidFill>
                <a:srgbClr val="7030A0"/>
              </a:solidFill>
            </a:rPr>
            <a:t>特殊教育</a:t>
          </a:r>
          <a:endParaRPr lang="en-US" altLang="zh-TW" sz="2000" dirty="0" smtClean="0">
            <a:solidFill>
              <a:srgbClr val="7030A0"/>
            </a:solidFill>
          </a:endParaRPr>
        </a:p>
        <a:p>
          <a:r>
            <a:rPr lang="zh-TW" altLang="en-US" sz="2000" dirty="0" smtClean="0">
              <a:solidFill>
                <a:srgbClr val="7030A0"/>
              </a:solidFill>
            </a:rPr>
            <a:t>（抽離）</a:t>
          </a:r>
          <a:r>
            <a:rPr lang="en-US" altLang="zh-TW" sz="2000" dirty="0" smtClean="0">
              <a:solidFill>
                <a:schemeClr val="tx1"/>
              </a:solidFill>
            </a:rPr>
            <a:t>5%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17FB4FA2-1B07-4416-BF5E-9184B5005B25}" type="par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C402122C-0464-4A2C-A6A0-F605041AE6A2}" type="sib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7F93EFB0-D070-4225-ABF6-C2DB9DB945E0}">
      <dgm:prSet phldrT="[文字]" custT="1"/>
      <dgm:spPr/>
      <dgm:t>
        <a:bodyPr/>
        <a:lstStyle/>
        <a:p>
          <a:r>
            <a:rPr lang="zh-TW" altLang="en-US" sz="2400" dirty="0" smtClean="0"/>
            <a:t>第二層</a:t>
          </a:r>
          <a:r>
            <a:rPr lang="en-US" altLang="zh-TW" sz="2400" dirty="0" smtClean="0">
              <a:solidFill>
                <a:srgbClr val="C00000"/>
              </a:solidFill>
            </a:rPr>
            <a:t>T2</a:t>
          </a:r>
          <a:r>
            <a:rPr lang="en-US" altLang="zh-TW" sz="2400" dirty="0" smtClean="0"/>
            <a:t>  15%</a:t>
          </a:r>
        </a:p>
        <a:p>
          <a:r>
            <a:rPr lang="zh-TW" altLang="en-US" sz="2400" dirty="0" smtClean="0">
              <a:solidFill>
                <a:srgbClr val="7030A0"/>
              </a:solidFill>
            </a:rPr>
            <a:t>小組補救教學</a:t>
          </a:r>
          <a:endParaRPr lang="zh-TW" altLang="en-US" sz="2400" dirty="0">
            <a:solidFill>
              <a:srgbClr val="7030A0"/>
            </a:solidFill>
          </a:endParaRPr>
        </a:p>
      </dgm:t>
    </dgm:pt>
    <dgm:pt modelId="{2B0BEDC2-E12D-4831-9495-E6D287238455}" type="par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EBFFC697-DA7F-4B5A-AA79-7D410485666C}" type="sib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3300B801-6FE5-4E4A-BF9F-5BFE044389DD}">
      <dgm:prSet phldrT="[文字]" custT="1"/>
      <dgm:spPr/>
      <dgm:t>
        <a:bodyPr/>
        <a:lstStyle/>
        <a:p>
          <a:r>
            <a:rPr lang="zh-TW" altLang="en-US" sz="2400" dirty="0" smtClean="0"/>
            <a:t>第一層</a:t>
          </a:r>
          <a:r>
            <a:rPr lang="en-US" altLang="zh-TW" sz="2400" dirty="0" smtClean="0">
              <a:solidFill>
                <a:srgbClr val="C00000"/>
              </a:solidFill>
            </a:rPr>
            <a:t>T1</a:t>
          </a:r>
          <a:r>
            <a:rPr lang="en-US" altLang="zh-TW" sz="2400" dirty="0" smtClean="0"/>
            <a:t>   80%</a:t>
          </a:r>
        </a:p>
        <a:p>
          <a:r>
            <a:rPr lang="zh-TW" altLang="en-US" sz="2400" dirty="0" smtClean="0">
              <a:solidFill>
                <a:srgbClr val="7030A0"/>
              </a:solidFill>
            </a:rPr>
            <a:t>一般補救教學</a:t>
          </a:r>
          <a:endParaRPr lang="zh-TW" altLang="en-US" sz="2400" dirty="0">
            <a:solidFill>
              <a:srgbClr val="7030A0"/>
            </a:solidFill>
          </a:endParaRPr>
        </a:p>
      </dgm:t>
    </dgm:pt>
    <dgm:pt modelId="{65202A23-CA7B-4C90-9620-D295A9A5ECCA}" type="par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4FE914B5-96E9-4ED3-8B2F-D29747DA5889}" type="sib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D4B3D3AF-9688-4FD6-B2E3-30BB8711031C}" type="pres">
      <dgm:prSet presAssocID="{3CAD9823-5E9F-431F-A92E-C1003AC62AA6}" presName="Name0" presStyleCnt="0">
        <dgm:presLayoutVars>
          <dgm:dir/>
          <dgm:animLvl val="lvl"/>
          <dgm:resizeHandles val="exact"/>
        </dgm:presLayoutVars>
      </dgm:prSet>
      <dgm:spPr/>
    </dgm:pt>
    <dgm:pt modelId="{CB999105-890F-447F-AC21-51F867A76723}" type="pres">
      <dgm:prSet presAssocID="{CA5B1575-0BB4-41DB-9CFA-8C4C3271A757}" presName="Name8" presStyleCnt="0"/>
      <dgm:spPr/>
    </dgm:pt>
    <dgm:pt modelId="{024D3CC3-92C2-49F0-AF63-DF84EA4726C8}" type="pres">
      <dgm:prSet presAssocID="{CA5B1575-0BB4-41DB-9CFA-8C4C3271A7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A26F8-C3F0-448B-9EE8-735D4A6ECC29}" type="pres">
      <dgm:prSet presAssocID="{CA5B1575-0BB4-41DB-9CFA-8C4C3271A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A094F-52EE-4CE7-B64A-06BD5F7DD0F9}" type="pres">
      <dgm:prSet presAssocID="{7F93EFB0-D070-4225-ABF6-C2DB9DB945E0}" presName="Name8" presStyleCnt="0"/>
      <dgm:spPr/>
    </dgm:pt>
    <dgm:pt modelId="{CDAECBCC-30E2-46C1-B8D4-A44FEC05E04F}" type="pres">
      <dgm:prSet presAssocID="{7F93EFB0-D070-4225-ABF6-C2DB9DB945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74CE1-68E3-442F-98D4-8554D8464163}" type="pres">
      <dgm:prSet presAssocID="{7F93EFB0-D070-4225-ABF6-C2DB9DB94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9F2A-90EE-4E73-ADC2-885FBD888B20}" type="pres">
      <dgm:prSet presAssocID="{3300B801-6FE5-4E4A-BF9F-5BFE044389DD}" presName="Name8" presStyleCnt="0"/>
      <dgm:spPr/>
    </dgm:pt>
    <dgm:pt modelId="{43E1651F-84A6-4B6C-BBDE-4F2BE5B9E805}" type="pres">
      <dgm:prSet presAssocID="{3300B801-6FE5-4E4A-BF9F-5BFE044389DD}" presName="level" presStyleLbl="node1" presStyleIdx="2" presStyleCnt="3" custLinFactNeighborY="414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3692D-730E-4F9A-A5D8-2CD69A158F1D}" type="pres">
      <dgm:prSet presAssocID="{3300B801-6FE5-4E4A-BF9F-5BFE04438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B819AE-7591-4CF6-88BA-B03F3B0FB74F}" srcId="{3CAD9823-5E9F-431F-A92E-C1003AC62AA6}" destId="{7F93EFB0-D070-4225-ABF6-C2DB9DB945E0}" srcOrd="1" destOrd="0" parTransId="{2B0BEDC2-E12D-4831-9495-E6D287238455}" sibTransId="{EBFFC697-DA7F-4B5A-AA79-7D410485666C}"/>
    <dgm:cxn modelId="{731C5E5E-216D-4DEB-A1B0-F5EF09607322}" srcId="{3CAD9823-5E9F-431F-A92E-C1003AC62AA6}" destId="{3300B801-6FE5-4E4A-BF9F-5BFE044389DD}" srcOrd="2" destOrd="0" parTransId="{65202A23-CA7B-4C90-9620-D295A9A5ECCA}" sibTransId="{4FE914B5-96E9-4ED3-8B2F-D29747DA5889}"/>
    <dgm:cxn modelId="{47613DBA-5E3A-4FD0-A1AA-767EFA851345}" type="presOf" srcId="{3CAD9823-5E9F-431F-A92E-C1003AC62AA6}" destId="{D4B3D3AF-9688-4FD6-B2E3-30BB8711031C}" srcOrd="0" destOrd="0" presId="urn:microsoft.com/office/officeart/2005/8/layout/pyramid1"/>
    <dgm:cxn modelId="{FCC41713-E7CB-4A2E-AE78-675B343884D7}" type="presOf" srcId="{CA5B1575-0BB4-41DB-9CFA-8C4C3271A757}" destId="{024D3CC3-92C2-49F0-AF63-DF84EA4726C8}" srcOrd="0" destOrd="0" presId="urn:microsoft.com/office/officeart/2005/8/layout/pyramid1"/>
    <dgm:cxn modelId="{BBBB9087-5205-4938-B43D-B3F05571F27D}" type="presOf" srcId="{7F93EFB0-D070-4225-ABF6-C2DB9DB945E0}" destId="{70874CE1-68E3-442F-98D4-8554D8464163}" srcOrd="1" destOrd="0" presId="urn:microsoft.com/office/officeart/2005/8/layout/pyramid1"/>
    <dgm:cxn modelId="{807C59EA-11ED-4028-9E78-AF866A179E69}" type="presOf" srcId="{3300B801-6FE5-4E4A-BF9F-5BFE044389DD}" destId="{43E1651F-84A6-4B6C-BBDE-4F2BE5B9E805}" srcOrd="0" destOrd="0" presId="urn:microsoft.com/office/officeart/2005/8/layout/pyramid1"/>
    <dgm:cxn modelId="{CA298C62-6BFF-40CA-A294-1932262114ED}" type="presOf" srcId="{7F93EFB0-D070-4225-ABF6-C2DB9DB945E0}" destId="{CDAECBCC-30E2-46C1-B8D4-A44FEC05E04F}" srcOrd="0" destOrd="0" presId="urn:microsoft.com/office/officeart/2005/8/layout/pyramid1"/>
    <dgm:cxn modelId="{D141FF6C-FFED-4B47-B5D6-8085BCE5D28F}" srcId="{3CAD9823-5E9F-431F-A92E-C1003AC62AA6}" destId="{CA5B1575-0BB4-41DB-9CFA-8C4C3271A757}" srcOrd="0" destOrd="0" parTransId="{17FB4FA2-1B07-4416-BF5E-9184B5005B25}" sibTransId="{C402122C-0464-4A2C-A6A0-F605041AE6A2}"/>
    <dgm:cxn modelId="{1D25F6BE-4012-4119-8878-591DE7A548A0}" type="presOf" srcId="{3300B801-6FE5-4E4A-BF9F-5BFE044389DD}" destId="{8F93692D-730E-4F9A-A5D8-2CD69A158F1D}" srcOrd="1" destOrd="0" presId="urn:microsoft.com/office/officeart/2005/8/layout/pyramid1"/>
    <dgm:cxn modelId="{CF44F68E-7CAB-4846-939C-B1EE0A25589B}" type="presOf" srcId="{CA5B1575-0BB4-41DB-9CFA-8C4C3271A757}" destId="{9C3A26F8-C3F0-448B-9EE8-735D4A6ECC29}" srcOrd="1" destOrd="0" presId="urn:microsoft.com/office/officeart/2005/8/layout/pyramid1"/>
    <dgm:cxn modelId="{418E6AC0-B4B4-4484-990F-89F5A4DA0ACE}" type="presParOf" srcId="{D4B3D3AF-9688-4FD6-B2E3-30BB8711031C}" destId="{CB999105-890F-447F-AC21-51F867A76723}" srcOrd="0" destOrd="0" presId="urn:microsoft.com/office/officeart/2005/8/layout/pyramid1"/>
    <dgm:cxn modelId="{D1882C45-EFE3-4A1E-B728-717EB6E13A98}" type="presParOf" srcId="{CB999105-890F-447F-AC21-51F867A76723}" destId="{024D3CC3-92C2-49F0-AF63-DF84EA4726C8}" srcOrd="0" destOrd="0" presId="urn:microsoft.com/office/officeart/2005/8/layout/pyramid1"/>
    <dgm:cxn modelId="{1AF33507-480B-4C88-809A-1855EA69CBC5}" type="presParOf" srcId="{CB999105-890F-447F-AC21-51F867A76723}" destId="{9C3A26F8-C3F0-448B-9EE8-735D4A6ECC29}" srcOrd="1" destOrd="0" presId="urn:microsoft.com/office/officeart/2005/8/layout/pyramid1"/>
    <dgm:cxn modelId="{1C557FC9-D7F5-4C42-82F4-7A6F553B905A}" type="presParOf" srcId="{D4B3D3AF-9688-4FD6-B2E3-30BB8711031C}" destId="{840A094F-52EE-4CE7-B64A-06BD5F7DD0F9}" srcOrd="1" destOrd="0" presId="urn:microsoft.com/office/officeart/2005/8/layout/pyramid1"/>
    <dgm:cxn modelId="{450EAE03-451F-42F8-BFA7-BCF6A3A1AA4D}" type="presParOf" srcId="{840A094F-52EE-4CE7-B64A-06BD5F7DD0F9}" destId="{CDAECBCC-30E2-46C1-B8D4-A44FEC05E04F}" srcOrd="0" destOrd="0" presId="urn:microsoft.com/office/officeart/2005/8/layout/pyramid1"/>
    <dgm:cxn modelId="{8F3634E9-870C-4A7E-B58E-CA1835A16CFC}" type="presParOf" srcId="{840A094F-52EE-4CE7-B64A-06BD5F7DD0F9}" destId="{70874CE1-68E3-442F-98D4-8554D8464163}" srcOrd="1" destOrd="0" presId="urn:microsoft.com/office/officeart/2005/8/layout/pyramid1"/>
    <dgm:cxn modelId="{5F565CB9-7457-433A-8582-30DDBD32AF0F}" type="presParOf" srcId="{D4B3D3AF-9688-4FD6-B2E3-30BB8711031C}" destId="{71549F2A-90EE-4E73-ADC2-885FBD888B20}" srcOrd="2" destOrd="0" presId="urn:microsoft.com/office/officeart/2005/8/layout/pyramid1"/>
    <dgm:cxn modelId="{3CD37B35-C644-4B1B-9DE4-4952F03DFC32}" type="presParOf" srcId="{71549F2A-90EE-4E73-ADC2-885FBD888B20}" destId="{43E1651F-84A6-4B6C-BBDE-4F2BE5B9E805}" srcOrd="0" destOrd="0" presId="urn:microsoft.com/office/officeart/2005/8/layout/pyramid1"/>
    <dgm:cxn modelId="{F254C08A-0518-4229-9D84-7B369C9F0009}" type="presParOf" srcId="{71549F2A-90EE-4E73-ADC2-885FBD888B20}" destId="{8F93692D-730E-4F9A-A5D8-2CD69A158F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AD9823-5E9F-431F-A92E-C1003AC62AA6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CA5B1575-0BB4-41DB-9CFA-8C4C3271A757}">
      <dgm:prSet phldrT="[文字]" custT="1"/>
      <dgm:spPr/>
      <dgm:t>
        <a:bodyPr/>
        <a:lstStyle/>
        <a:p>
          <a:r>
            <a:rPr lang="zh-TW" altLang="en-US" sz="2400" dirty="0" smtClean="0"/>
            <a:t>第三層</a:t>
          </a:r>
          <a:r>
            <a:rPr lang="en-US" altLang="zh-TW" sz="2400" dirty="0" smtClean="0"/>
            <a:t>T3</a:t>
          </a:r>
        </a:p>
        <a:p>
          <a:r>
            <a:rPr lang="en-US" altLang="zh-TW" sz="2400" dirty="0" smtClean="0"/>
            <a:t> 5-10%</a:t>
          </a:r>
        </a:p>
        <a:p>
          <a:r>
            <a:rPr lang="zh-TW" altLang="en-US" sz="2400" dirty="0" smtClean="0"/>
            <a:t>特殊教育</a:t>
          </a:r>
          <a:endParaRPr lang="zh-TW" altLang="en-US" sz="2400" dirty="0"/>
        </a:p>
      </dgm:t>
    </dgm:pt>
    <dgm:pt modelId="{17FB4FA2-1B07-4416-BF5E-9184B5005B25}" type="par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C402122C-0464-4A2C-A6A0-F605041AE6A2}" type="sibTrans" cxnId="{D141FF6C-FFED-4B47-B5D6-8085BCE5D28F}">
      <dgm:prSet/>
      <dgm:spPr/>
      <dgm:t>
        <a:bodyPr/>
        <a:lstStyle/>
        <a:p>
          <a:endParaRPr lang="zh-TW" altLang="en-US"/>
        </a:p>
      </dgm:t>
    </dgm:pt>
    <dgm:pt modelId="{7F93EFB0-D070-4225-ABF6-C2DB9DB945E0}">
      <dgm:prSet phldrT="[文字]" custT="1"/>
      <dgm:spPr/>
      <dgm:t>
        <a:bodyPr/>
        <a:lstStyle/>
        <a:p>
          <a:r>
            <a:rPr lang="zh-TW" altLang="en-US" sz="2400" dirty="0" smtClean="0"/>
            <a:t>第二層</a:t>
          </a:r>
          <a:r>
            <a:rPr lang="en-US" altLang="zh-TW" sz="2400" dirty="0" smtClean="0"/>
            <a:t>T2   10-20%</a:t>
          </a:r>
        </a:p>
        <a:p>
          <a:r>
            <a:rPr lang="zh-TW" altLang="en-US" sz="2400" dirty="0" smtClean="0"/>
            <a:t>小組補救教學</a:t>
          </a:r>
          <a:endParaRPr lang="zh-TW" altLang="en-US" sz="2400" dirty="0"/>
        </a:p>
      </dgm:t>
    </dgm:pt>
    <dgm:pt modelId="{2B0BEDC2-E12D-4831-9495-E6D287238455}" type="par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EBFFC697-DA7F-4B5A-AA79-7D410485666C}" type="sibTrans" cxnId="{63B819AE-7591-4CF6-88BA-B03F3B0FB74F}">
      <dgm:prSet/>
      <dgm:spPr/>
      <dgm:t>
        <a:bodyPr/>
        <a:lstStyle/>
        <a:p>
          <a:endParaRPr lang="zh-TW" altLang="en-US"/>
        </a:p>
      </dgm:t>
    </dgm:pt>
    <dgm:pt modelId="{3300B801-6FE5-4E4A-BF9F-5BFE044389DD}">
      <dgm:prSet phldrT="[文字]" custT="1"/>
      <dgm:spPr/>
      <dgm:t>
        <a:bodyPr/>
        <a:lstStyle/>
        <a:p>
          <a:r>
            <a:rPr lang="zh-TW" altLang="en-US" sz="2400" dirty="0" smtClean="0"/>
            <a:t>第一層</a:t>
          </a:r>
          <a:r>
            <a:rPr lang="en-US" altLang="zh-TW" sz="2400" dirty="0" smtClean="0"/>
            <a:t>T1    70-85%</a:t>
          </a:r>
        </a:p>
        <a:p>
          <a:r>
            <a:rPr lang="zh-TW" altLang="en-US" sz="2400" dirty="0" smtClean="0"/>
            <a:t>一般補救教學</a:t>
          </a:r>
          <a:endParaRPr lang="zh-TW" altLang="en-US" sz="2400" dirty="0"/>
        </a:p>
      </dgm:t>
    </dgm:pt>
    <dgm:pt modelId="{65202A23-CA7B-4C90-9620-D295A9A5ECCA}" type="par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4FE914B5-96E9-4ED3-8B2F-D29747DA5889}" type="sibTrans" cxnId="{731C5E5E-216D-4DEB-A1B0-F5EF09607322}">
      <dgm:prSet/>
      <dgm:spPr/>
      <dgm:t>
        <a:bodyPr/>
        <a:lstStyle/>
        <a:p>
          <a:endParaRPr lang="zh-TW" altLang="en-US"/>
        </a:p>
      </dgm:t>
    </dgm:pt>
    <dgm:pt modelId="{D4B3D3AF-9688-4FD6-B2E3-30BB8711031C}" type="pres">
      <dgm:prSet presAssocID="{3CAD9823-5E9F-431F-A92E-C1003AC62AA6}" presName="Name0" presStyleCnt="0">
        <dgm:presLayoutVars>
          <dgm:dir/>
          <dgm:animLvl val="lvl"/>
          <dgm:resizeHandles val="exact"/>
        </dgm:presLayoutVars>
      </dgm:prSet>
      <dgm:spPr/>
    </dgm:pt>
    <dgm:pt modelId="{CB999105-890F-447F-AC21-51F867A76723}" type="pres">
      <dgm:prSet presAssocID="{CA5B1575-0BB4-41DB-9CFA-8C4C3271A757}" presName="Name8" presStyleCnt="0"/>
      <dgm:spPr/>
    </dgm:pt>
    <dgm:pt modelId="{024D3CC3-92C2-49F0-AF63-DF84EA4726C8}" type="pres">
      <dgm:prSet presAssocID="{CA5B1575-0BB4-41DB-9CFA-8C4C3271A75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A26F8-C3F0-448B-9EE8-735D4A6ECC29}" type="pres">
      <dgm:prSet presAssocID="{CA5B1575-0BB4-41DB-9CFA-8C4C3271A75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0A094F-52EE-4CE7-B64A-06BD5F7DD0F9}" type="pres">
      <dgm:prSet presAssocID="{7F93EFB0-D070-4225-ABF6-C2DB9DB945E0}" presName="Name8" presStyleCnt="0"/>
      <dgm:spPr/>
    </dgm:pt>
    <dgm:pt modelId="{CDAECBCC-30E2-46C1-B8D4-A44FEC05E04F}" type="pres">
      <dgm:prSet presAssocID="{7F93EFB0-D070-4225-ABF6-C2DB9DB945E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874CE1-68E3-442F-98D4-8554D8464163}" type="pres">
      <dgm:prSet presAssocID="{7F93EFB0-D070-4225-ABF6-C2DB9DB945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49F2A-90EE-4E73-ADC2-885FBD888B20}" type="pres">
      <dgm:prSet presAssocID="{3300B801-6FE5-4E4A-BF9F-5BFE044389DD}" presName="Name8" presStyleCnt="0"/>
      <dgm:spPr/>
    </dgm:pt>
    <dgm:pt modelId="{43E1651F-84A6-4B6C-BBDE-4F2BE5B9E805}" type="pres">
      <dgm:prSet presAssocID="{3300B801-6FE5-4E4A-BF9F-5BFE044389D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93692D-730E-4F9A-A5D8-2CD69A158F1D}" type="pres">
      <dgm:prSet presAssocID="{3300B801-6FE5-4E4A-BF9F-5BFE044389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3B819AE-7591-4CF6-88BA-B03F3B0FB74F}" srcId="{3CAD9823-5E9F-431F-A92E-C1003AC62AA6}" destId="{7F93EFB0-D070-4225-ABF6-C2DB9DB945E0}" srcOrd="1" destOrd="0" parTransId="{2B0BEDC2-E12D-4831-9495-E6D287238455}" sibTransId="{EBFFC697-DA7F-4B5A-AA79-7D410485666C}"/>
    <dgm:cxn modelId="{701ECE46-2638-4DE9-9197-36CDA4B24958}" type="presOf" srcId="{CA5B1575-0BB4-41DB-9CFA-8C4C3271A757}" destId="{024D3CC3-92C2-49F0-AF63-DF84EA4726C8}" srcOrd="0" destOrd="0" presId="urn:microsoft.com/office/officeart/2005/8/layout/pyramid1"/>
    <dgm:cxn modelId="{004163F8-742A-47D6-915E-B55711926106}" type="presOf" srcId="{7F93EFB0-D070-4225-ABF6-C2DB9DB945E0}" destId="{CDAECBCC-30E2-46C1-B8D4-A44FEC05E04F}" srcOrd="0" destOrd="0" presId="urn:microsoft.com/office/officeart/2005/8/layout/pyramid1"/>
    <dgm:cxn modelId="{F828F71C-1D48-4B19-A26F-5E06DF64A437}" type="presOf" srcId="{3CAD9823-5E9F-431F-A92E-C1003AC62AA6}" destId="{D4B3D3AF-9688-4FD6-B2E3-30BB8711031C}" srcOrd="0" destOrd="0" presId="urn:microsoft.com/office/officeart/2005/8/layout/pyramid1"/>
    <dgm:cxn modelId="{0E58B470-24E7-44F4-AC8A-A91DADD125B7}" type="presOf" srcId="{3300B801-6FE5-4E4A-BF9F-5BFE044389DD}" destId="{43E1651F-84A6-4B6C-BBDE-4F2BE5B9E805}" srcOrd="0" destOrd="0" presId="urn:microsoft.com/office/officeart/2005/8/layout/pyramid1"/>
    <dgm:cxn modelId="{731C5E5E-216D-4DEB-A1B0-F5EF09607322}" srcId="{3CAD9823-5E9F-431F-A92E-C1003AC62AA6}" destId="{3300B801-6FE5-4E4A-BF9F-5BFE044389DD}" srcOrd="2" destOrd="0" parTransId="{65202A23-CA7B-4C90-9620-D295A9A5ECCA}" sibTransId="{4FE914B5-96E9-4ED3-8B2F-D29747DA5889}"/>
    <dgm:cxn modelId="{9EDB9F38-F844-4C3B-8ED9-2043F13F9D48}" type="presOf" srcId="{7F93EFB0-D070-4225-ABF6-C2DB9DB945E0}" destId="{70874CE1-68E3-442F-98D4-8554D8464163}" srcOrd="1" destOrd="0" presId="urn:microsoft.com/office/officeart/2005/8/layout/pyramid1"/>
    <dgm:cxn modelId="{BEE6E444-56F1-4424-8D77-AF4AF55DE500}" type="presOf" srcId="{CA5B1575-0BB4-41DB-9CFA-8C4C3271A757}" destId="{9C3A26F8-C3F0-448B-9EE8-735D4A6ECC29}" srcOrd="1" destOrd="0" presId="urn:microsoft.com/office/officeart/2005/8/layout/pyramid1"/>
    <dgm:cxn modelId="{D141FF6C-FFED-4B47-B5D6-8085BCE5D28F}" srcId="{3CAD9823-5E9F-431F-A92E-C1003AC62AA6}" destId="{CA5B1575-0BB4-41DB-9CFA-8C4C3271A757}" srcOrd="0" destOrd="0" parTransId="{17FB4FA2-1B07-4416-BF5E-9184B5005B25}" sibTransId="{C402122C-0464-4A2C-A6A0-F605041AE6A2}"/>
    <dgm:cxn modelId="{CC7DC751-1149-4C39-A28A-FC2170EE07D9}" type="presOf" srcId="{3300B801-6FE5-4E4A-BF9F-5BFE044389DD}" destId="{8F93692D-730E-4F9A-A5D8-2CD69A158F1D}" srcOrd="1" destOrd="0" presId="urn:microsoft.com/office/officeart/2005/8/layout/pyramid1"/>
    <dgm:cxn modelId="{0944719A-FA43-424D-A654-E49A9637EC2B}" type="presParOf" srcId="{D4B3D3AF-9688-4FD6-B2E3-30BB8711031C}" destId="{CB999105-890F-447F-AC21-51F867A76723}" srcOrd="0" destOrd="0" presId="urn:microsoft.com/office/officeart/2005/8/layout/pyramid1"/>
    <dgm:cxn modelId="{B59F5BD2-B156-4FE0-9E56-2137C481A762}" type="presParOf" srcId="{CB999105-890F-447F-AC21-51F867A76723}" destId="{024D3CC3-92C2-49F0-AF63-DF84EA4726C8}" srcOrd="0" destOrd="0" presId="urn:microsoft.com/office/officeart/2005/8/layout/pyramid1"/>
    <dgm:cxn modelId="{6CB981B9-D1BA-4181-BBAF-BE5B86B2B246}" type="presParOf" srcId="{CB999105-890F-447F-AC21-51F867A76723}" destId="{9C3A26F8-C3F0-448B-9EE8-735D4A6ECC29}" srcOrd="1" destOrd="0" presId="urn:microsoft.com/office/officeart/2005/8/layout/pyramid1"/>
    <dgm:cxn modelId="{788AA170-5946-4967-82AD-93D39D94F611}" type="presParOf" srcId="{D4B3D3AF-9688-4FD6-B2E3-30BB8711031C}" destId="{840A094F-52EE-4CE7-B64A-06BD5F7DD0F9}" srcOrd="1" destOrd="0" presId="urn:microsoft.com/office/officeart/2005/8/layout/pyramid1"/>
    <dgm:cxn modelId="{C5189944-071E-4DAB-9F4B-6E1093796EC0}" type="presParOf" srcId="{840A094F-52EE-4CE7-B64A-06BD5F7DD0F9}" destId="{CDAECBCC-30E2-46C1-B8D4-A44FEC05E04F}" srcOrd="0" destOrd="0" presId="urn:microsoft.com/office/officeart/2005/8/layout/pyramid1"/>
    <dgm:cxn modelId="{BFCE8A26-B416-417F-A2B9-63DB762B36D6}" type="presParOf" srcId="{840A094F-52EE-4CE7-B64A-06BD5F7DD0F9}" destId="{70874CE1-68E3-442F-98D4-8554D8464163}" srcOrd="1" destOrd="0" presId="urn:microsoft.com/office/officeart/2005/8/layout/pyramid1"/>
    <dgm:cxn modelId="{2CBA53DD-D249-42A6-8CB5-C93E21B77465}" type="presParOf" srcId="{D4B3D3AF-9688-4FD6-B2E3-30BB8711031C}" destId="{71549F2A-90EE-4E73-ADC2-885FBD888B20}" srcOrd="2" destOrd="0" presId="urn:microsoft.com/office/officeart/2005/8/layout/pyramid1"/>
    <dgm:cxn modelId="{6A2251BC-7AA2-4E3B-ACAD-4A2749EB6DE3}" type="presParOf" srcId="{71549F2A-90EE-4E73-ADC2-885FBD888B20}" destId="{43E1651F-84A6-4B6C-BBDE-4F2BE5B9E805}" srcOrd="0" destOrd="0" presId="urn:microsoft.com/office/officeart/2005/8/layout/pyramid1"/>
    <dgm:cxn modelId="{A13718B1-B41E-4D09-A76F-07C19015EC1B}" type="presParOf" srcId="{71549F2A-90EE-4E73-ADC2-885FBD888B20}" destId="{8F93692D-730E-4F9A-A5D8-2CD69A158F1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D3CC3-92C2-49F0-AF63-DF84EA4726C8}">
      <dsp:nvSpPr>
        <dsp:cNvPr id="0" name=""/>
        <dsp:cNvSpPr/>
      </dsp:nvSpPr>
      <dsp:spPr>
        <a:xfrm>
          <a:off x="1837755" y="0"/>
          <a:ext cx="1837755" cy="1339589"/>
        </a:xfrm>
        <a:prstGeom prst="trapezoid">
          <a:avLst>
            <a:gd name="adj" fmla="val 685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第三層</a:t>
          </a:r>
          <a:r>
            <a:rPr lang="en-US" altLang="zh-TW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T1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特殊教育</a:t>
          </a:r>
          <a:endParaRPr lang="zh-TW" altLang="en-US" sz="2800" b="1" kern="1200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sp:txBody>
      <dsp:txXfrm>
        <a:off x="1837755" y="0"/>
        <a:ext cx="1837755" cy="1339589"/>
      </dsp:txXfrm>
    </dsp:sp>
    <dsp:sp modelId="{CDAECBCC-30E2-46C1-B8D4-A44FEC05E04F}">
      <dsp:nvSpPr>
        <dsp:cNvPr id="0" name=""/>
        <dsp:cNvSpPr/>
      </dsp:nvSpPr>
      <dsp:spPr>
        <a:xfrm>
          <a:off x="918877" y="1339589"/>
          <a:ext cx="3675510" cy="1339589"/>
        </a:xfrm>
        <a:prstGeom prst="trapezoid">
          <a:avLst>
            <a:gd name="adj" fmla="val 68594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第二層</a:t>
          </a:r>
          <a:r>
            <a:rPr lang="en-US" altLang="zh-TW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T2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小組補救教學</a:t>
          </a:r>
          <a:endParaRPr lang="zh-TW" altLang="en-US" sz="2800" b="1" kern="1200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sp:txBody>
      <dsp:txXfrm>
        <a:off x="1562092" y="1339589"/>
        <a:ext cx="2389081" cy="1339589"/>
      </dsp:txXfrm>
    </dsp:sp>
    <dsp:sp modelId="{43E1651F-84A6-4B6C-BBDE-4F2BE5B9E805}">
      <dsp:nvSpPr>
        <dsp:cNvPr id="0" name=""/>
        <dsp:cNvSpPr/>
      </dsp:nvSpPr>
      <dsp:spPr>
        <a:xfrm>
          <a:off x="0" y="2679178"/>
          <a:ext cx="5513266" cy="1339589"/>
        </a:xfrm>
        <a:prstGeom prst="trapezoid">
          <a:avLst>
            <a:gd name="adj" fmla="val 68594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第一層</a:t>
          </a:r>
          <a:r>
            <a:rPr lang="en-US" altLang="zh-TW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T3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一般補救教學</a:t>
          </a:r>
          <a:endParaRPr lang="zh-TW" altLang="en-US" sz="2800" b="1" kern="1200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sp:txBody>
      <dsp:txXfrm>
        <a:off x="964821" y="2679178"/>
        <a:ext cx="3583622" cy="13395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D3CC3-92C2-49F0-AF63-DF84EA4726C8}">
      <dsp:nvSpPr>
        <dsp:cNvPr id="0" name=""/>
        <dsp:cNvSpPr/>
      </dsp:nvSpPr>
      <dsp:spPr>
        <a:xfrm>
          <a:off x="1837755" y="0"/>
          <a:ext cx="1837755" cy="1339589"/>
        </a:xfrm>
        <a:prstGeom prst="trapezoid">
          <a:avLst>
            <a:gd name="adj" fmla="val 685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第三層</a:t>
          </a:r>
          <a:r>
            <a:rPr lang="en-US" altLang="zh-TW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T1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特殊教育</a:t>
          </a:r>
          <a:endParaRPr lang="zh-TW" altLang="en-US" sz="2800" b="1" kern="1200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sp:txBody>
      <dsp:txXfrm>
        <a:off x="1837755" y="0"/>
        <a:ext cx="1837755" cy="1339589"/>
      </dsp:txXfrm>
    </dsp:sp>
    <dsp:sp modelId="{CDAECBCC-30E2-46C1-B8D4-A44FEC05E04F}">
      <dsp:nvSpPr>
        <dsp:cNvPr id="0" name=""/>
        <dsp:cNvSpPr/>
      </dsp:nvSpPr>
      <dsp:spPr>
        <a:xfrm>
          <a:off x="918877" y="1339589"/>
          <a:ext cx="3675510" cy="1339589"/>
        </a:xfrm>
        <a:prstGeom prst="trapezoid">
          <a:avLst>
            <a:gd name="adj" fmla="val 68594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第二層</a:t>
          </a:r>
          <a:r>
            <a:rPr lang="en-US" altLang="zh-TW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T2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小組補救教學</a:t>
          </a:r>
          <a:endParaRPr lang="zh-TW" altLang="en-US" sz="2800" b="1" kern="1200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sp:txBody>
      <dsp:txXfrm>
        <a:off x="1562092" y="1339589"/>
        <a:ext cx="2389081" cy="1339589"/>
      </dsp:txXfrm>
    </dsp:sp>
    <dsp:sp modelId="{43E1651F-84A6-4B6C-BBDE-4F2BE5B9E805}">
      <dsp:nvSpPr>
        <dsp:cNvPr id="0" name=""/>
        <dsp:cNvSpPr/>
      </dsp:nvSpPr>
      <dsp:spPr>
        <a:xfrm>
          <a:off x="0" y="2679178"/>
          <a:ext cx="5513266" cy="1339589"/>
        </a:xfrm>
        <a:prstGeom prst="trapezoid">
          <a:avLst>
            <a:gd name="adj" fmla="val 68594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第一層</a:t>
          </a:r>
          <a:r>
            <a:rPr lang="en-US" altLang="zh-TW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T3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一般補救教學</a:t>
          </a:r>
          <a:endParaRPr lang="zh-TW" altLang="en-US" sz="2800" b="1" kern="1200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sp:txBody>
      <dsp:txXfrm>
        <a:off x="964821" y="2679178"/>
        <a:ext cx="3583622" cy="13395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D3CC3-92C2-49F0-AF63-DF84EA4726C8}">
      <dsp:nvSpPr>
        <dsp:cNvPr id="0" name=""/>
        <dsp:cNvSpPr/>
      </dsp:nvSpPr>
      <dsp:spPr>
        <a:xfrm>
          <a:off x="1837755" y="0"/>
          <a:ext cx="1837755" cy="1339589"/>
        </a:xfrm>
        <a:prstGeom prst="trapezoid">
          <a:avLst>
            <a:gd name="adj" fmla="val 6859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第三層</a:t>
          </a:r>
          <a:r>
            <a:rPr lang="en-US" altLang="zh-TW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T1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特殊教育</a:t>
          </a:r>
          <a:endParaRPr lang="zh-TW" altLang="en-US" sz="2800" b="1" kern="1200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sp:txBody>
      <dsp:txXfrm>
        <a:off x="1837755" y="0"/>
        <a:ext cx="1837755" cy="1339589"/>
      </dsp:txXfrm>
    </dsp:sp>
    <dsp:sp modelId="{CDAECBCC-30E2-46C1-B8D4-A44FEC05E04F}">
      <dsp:nvSpPr>
        <dsp:cNvPr id="0" name=""/>
        <dsp:cNvSpPr/>
      </dsp:nvSpPr>
      <dsp:spPr>
        <a:xfrm>
          <a:off x="918877" y="1339589"/>
          <a:ext cx="3675510" cy="1339589"/>
        </a:xfrm>
        <a:prstGeom prst="trapezoid">
          <a:avLst>
            <a:gd name="adj" fmla="val 68594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第二層</a:t>
          </a:r>
          <a:r>
            <a:rPr lang="en-US" altLang="zh-TW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T2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小組補救教學</a:t>
          </a:r>
          <a:endParaRPr lang="zh-TW" altLang="en-US" sz="2800" b="1" kern="1200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sp:txBody>
      <dsp:txXfrm>
        <a:off x="1562092" y="1339589"/>
        <a:ext cx="2389081" cy="1339589"/>
      </dsp:txXfrm>
    </dsp:sp>
    <dsp:sp modelId="{43E1651F-84A6-4B6C-BBDE-4F2BE5B9E805}">
      <dsp:nvSpPr>
        <dsp:cNvPr id="0" name=""/>
        <dsp:cNvSpPr/>
      </dsp:nvSpPr>
      <dsp:spPr>
        <a:xfrm>
          <a:off x="0" y="2679178"/>
          <a:ext cx="5513266" cy="1339589"/>
        </a:xfrm>
        <a:prstGeom prst="trapezoid">
          <a:avLst>
            <a:gd name="adj" fmla="val 68594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第一層</a:t>
          </a:r>
          <a:r>
            <a:rPr lang="en-US" altLang="zh-TW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T3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cap="none" spc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文鼎簽字筆體E" pitchFamily="82" charset="-120"/>
              <a:ea typeface="文鼎簽字筆體E" pitchFamily="82" charset="-120"/>
            </a:rPr>
            <a:t>一般補救教學</a:t>
          </a:r>
          <a:endParaRPr lang="zh-TW" altLang="en-US" sz="2800" b="1" kern="1200" cap="none" spc="0" dirty="0">
            <a:ln w="11430"/>
            <a:solidFill>
              <a:srgbClr val="FFFF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文鼎簽字筆體E" pitchFamily="82" charset="-120"/>
            <a:ea typeface="文鼎簽字筆體E" pitchFamily="82" charset="-120"/>
          </a:endParaRPr>
        </a:p>
      </dsp:txBody>
      <dsp:txXfrm>
        <a:off x="964821" y="2679178"/>
        <a:ext cx="3583622" cy="13395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85DA3B-25A5-4616-B5E6-7C12A3D4A2EB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評量</a:t>
          </a:r>
          <a:endParaRPr lang="zh-TW" altLang="en-US" sz="5700" kern="1200" dirty="0"/>
        </a:p>
      </dsp:txBody>
      <dsp:txXfrm>
        <a:off x="2411" y="1675497"/>
        <a:ext cx="2937420" cy="1174968"/>
      </dsp:txXfrm>
    </dsp:sp>
    <dsp:sp modelId="{9801BD0E-AB5B-4073-B388-82AD563BD7C1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教學</a:t>
          </a:r>
          <a:endParaRPr lang="zh-TW" altLang="en-US" sz="5700" kern="1200" dirty="0"/>
        </a:p>
      </dsp:txBody>
      <dsp:txXfrm>
        <a:off x="2646089" y="1675497"/>
        <a:ext cx="2937420" cy="1174968"/>
      </dsp:txXfrm>
    </dsp:sp>
    <dsp:sp modelId="{FCA4DA66-7110-4A65-A808-CE6245196042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029" tIns="76010" rIns="76010" bIns="7601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700" kern="1200" dirty="0" smtClean="0"/>
            <a:t>評量</a:t>
          </a:r>
          <a:endParaRPr lang="zh-TW" altLang="en-US" sz="5700" kern="1200" dirty="0"/>
        </a:p>
      </dsp:txBody>
      <dsp:txXfrm>
        <a:off x="5289768" y="1675497"/>
        <a:ext cx="2937420" cy="117496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D3CC3-92C2-49F0-AF63-DF84EA4726C8}">
      <dsp:nvSpPr>
        <dsp:cNvPr id="0" name=""/>
        <dsp:cNvSpPr/>
      </dsp:nvSpPr>
      <dsp:spPr>
        <a:xfrm>
          <a:off x="2032000" y="0"/>
          <a:ext cx="2032000" cy="1534589"/>
        </a:xfrm>
        <a:prstGeom prst="trapezoid">
          <a:avLst>
            <a:gd name="adj" fmla="val 662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第三層</a:t>
          </a:r>
          <a:r>
            <a:rPr lang="en-US" altLang="zh-TW" sz="2400" kern="1200" dirty="0" smtClean="0">
              <a:solidFill>
                <a:srgbClr val="C00000"/>
              </a:solidFill>
            </a:rPr>
            <a:t>T3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7030A0"/>
              </a:solidFill>
            </a:rPr>
            <a:t>特殊教育</a:t>
          </a:r>
          <a:endParaRPr lang="en-US" altLang="zh-TW" sz="2000" kern="1200" dirty="0" smtClean="0">
            <a:solidFill>
              <a:srgbClr val="7030A0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7030A0"/>
              </a:solidFill>
            </a:rPr>
            <a:t>（抽離）</a:t>
          </a:r>
          <a:r>
            <a:rPr lang="en-US" altLang="zh-TW" sz="2000" kern="1200" dirty="0" smtClean="0">
              <a:solidFill>
                <a:schemeClr val="tx1"/>
              </a:solidFill>
            </a:rPr>
            <a:t>5%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2032000" y="0"/>
        <a:ext cx="2032000" cy="1534589"/>
      </dsp:txXfrm>
    </dsp:sp>
    <dsp:sp modelId="{CDAECBCC-30E2-46C1-B8D4-A44FEC05E04F}">
      <dsp:nvSpPr>
        <dsp:cNvPr id="0" name=""/>
        <dsp:cNvSpPr/>
      </dsp:nvSpPr>
      <dsp:spPr>
        <a:xfrm>
          <a:off x="1016000" y="1534589"/>
          <a:ext cx="4064000" cy="1534589"/>
        </a:xfrm>
        <a:prstGeom prst="trapezoid">
          <a:avLst>
            <a:gd name="adj" fmla="val 66207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第二層</a:t>
          </a:r>
          <a:r>
            <a:rPr lang="en-US" altLang="zh-TW" sz="2400" kern="1200" dirty="0" smtClean="0">
              <a:solidFill>
                <a:srgbClr val="C00000"/>
              </a:solidFill>
            </a:rPr>
            <a:t>T2</a:t>
          </a:r>
          <a:r>
            <a:rPr lang="en-US" altLang="zh-TW" sz="2400" kern="1200" dirty="0" smtClean="0"/>
            <a:t>  15%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7030A0"/>
              </a:solidFill>
            </a:rPr>
            <a:t>小組補救教學</a:t>
          </a:r>
          <a:endParaRPr lang="zh-TW" altLang="en-US" sz="2400" kern="1200" dirty="0">
            <a:solidFill>
              <a:srgbClr val="7030A0"/>
            </a:solidFill>
          </a:endParaRPr>
        </a:p>
      </dsp:txBody>
      <dsp:txXfrm>
        <a:off x="1727200" y="1534589"/>
        <a:ext cx="2641600" cy="1534589"/>
      </dsp:txXfrm>
    </dsp:sp>
    <dsp:sp modelId="{43E1651F-84A6-4B6C-BBDE-4F2BE5B9E805}">
      <dsp:nvSpPr>
        <dsp:cNvPr id="0" name=""/>
        <dsp:cNvSpPr/>
      </dsp:nvSpPr>
      <dsp:spPr>
        <a:xfrm>
          <a:off x="0" y="3069178"/>
          <a:ext cx="6096000" cy="1534589"/>
        </a:xfrm>
        <a:prstGeom prst="trapezoid">
          <a:avLst>
            <a:gd name="adj" fmla="val 66207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第一層</a:t>
          </a:r>
          <a:r>
            <a:rPr lang="en-US" altLang="zh-TW" sz="2400" kern="1200" dirty="0" smtClean="0">
              <a:solidFill>
                <a:srgbClr val="C00000"/>
              </a:solidFill>
            </a:rPr>
            <a:t>T1</a:t>
          </a:r>
          <a:r>
            <a:rPr lang="en-US" altLang="zh-TW" sz="2400" kern="1200" dirty="0" smtClean="0"/>
            <a:t>   80%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solidFill>
                <a:srgbClr val="7030A0"/>
              </a:solidFill>
            </a:rPr>
            <a:t>一般補救教學</a:t>
          </a:r>
          <a:endParaRPr lang="zh-TW" altLang="en-US" sz="2400" kern="1200" dirty="0">
            <a:solidFill>
              <a:srgbClr val="7030A0"/>
            </a:solidFill>
          </a:endParaRPr>
        </a:p>
      </dsp:txBody>
      <dsp:txXfrm>
        <a:off x="1066799" y="3069178"/>
        <a:ext cx="3962400" cy="153458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4D3CC3-92C2-49F0-AF63-DF84EA4726C8}">
      <dsp:nvSpPr>
        <dsp:cNvPr id="0" name=""/>
        <dsp:cNvSpPr/>
      </dsp:nvSpPr>
      <dsp:spPr>
        <a:xfrm>
          <a:off x="2032000" y="0"/>
          <a:ext cx="2032000" cy="1534589"/>
        </a:xfrm>
        <a:prstGeom prst="trapezoid">
          <a:avLst>
            <a:gd name="adj" fmla="val 6620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第三層</a:t>
          </a:r>
          <a:r>
            <a:rPr lang="en-US" altLang="zh-TW" sz="2400" kern="1200" dirty="0" smtClean="0"/>
            <a:t>T3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 5-10%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特殊教育</a:t>
          </a:r>
          <a:endParaRPr lang="zh-TW" altLang="en-US" sz="2400" kern="1200" dirty="0"/>
        </a:p>
      </dsp:txBody>
      <dsp:txXfrm>
        <a:off x="2032000" y="0"/>
        <a:ext cx="2032000" cy="1534589"/>
      </dsp:txXfrm>
    </dsp:sp>
    <dsp:sp modelId="{CDAECBCC-30E2-46C1-B8D4-A44FEC05E04F}">
      <dsp:nvSpPr>
        <dsp:cNvPr id="0" name=""/>
        <dsp:cNvSpPr/>
      </dsp:nvSpPr>
      <dsp:spPr>
        <a:xfrm>
          <a:off x="1016000" y="1534589"/>
          <a:ext cx="4064000" cy="1534589"/>
        </a:xfrm>
        <a:prstGeom prst="trapezoid">
          <a:avLst>
            <a:gd name="adj" fmla="val 66207"/>
          </a:avLst>
        </a:prstGeom>
        <a:solidFill>
          <a:schemeClr val="accent2">
            <a:hueOff val="-6317677"/>
            <a:satOff val="10648"/>
            <a:lumOff val="-13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第二層</a:t>
          </a:r>
          <a:r>
            <a:rPr lang="en-US" altLang="zh-TW" sz="2400" kern="1200" dirty="0" smtClean="0"/>
            <a:t>T2   10-20%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小組補救教學</a:t>
          </a:r>
          <a:endParaRPr lang="zh-TW" altLang="en-US" sz="2400" kern="1200" dirty="0"/>
        </a:p>
      </dsp:txBody>
      <dsp:txXfrm>
        <a:off x="1727200" y="1534589"/>
        <a:ext cx="2641600" cy="1534589"/>
      </dsp:txXfrm>
    </dsp:sp>
    <dsp:sp modelId="{43E1651F-84A6-4B6C-BBDE-4F2BE5B9E805}">
      <dsp:nvSpPr>
        <dsp:cNvPr id="0" name=""/>
        <dsp:cNvSpPr/>
      </dsp:nvSpPr>
      <dsp:spPr>
        <a:xfrm>
          <a:off x="0" y="3069178"/>
          <a:ext cx="6096000" cy="1534589"/>
        </a:xfrm>
        <a:prstGeom prst="trapezoid">
          <a:avLst>
            <a:gd name="adj" fmla="val 66207"/>
          </a:avLst>
        </a:prstGeom>
        <a:solidFill>
          <a:schemeClr val="accent2">
            <a:hueOff val="-12635355"/>
            <a:satOff val="21297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第一層</a:t>
          </a:r>
          <a:r>
            <a:rPr lang="en-US" altLang="zh-TW" sz="2400" kern="1200" dirty="0" smtClean="0"/>
            <a:t>T1    70-85%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一般補救教學</a:t>
          </a:r>
          <a:endParaRPr lang="zh-TW" altLang="en-US" sz="2400" kern="1200" dirty="0"/>
        </a:p>
      </dsp:txBody>
      <dsp:txXfrm>
        <a:off x="1066799" y="3069178"/>
        <a:ext cx="3962400" cy="1534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F7D6-F238-4879-971D-703211BA101B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7D84D-0683-4F59-8337-605DAD8382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06612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87D947-6CB0-4F2D-BA4A-34FABC3FC527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0EE880-7B06-40BD-A95D-7985F3EAFBA3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34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EF930-37F4-476A-90A4-AFC92B940C5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238489-7205-4A34-8AC6-B384D2EC884F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0B8850-0E90-4885-995C-B5BFD2ADE69E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修改之後，可以測量到學生是否理解語詞，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提供提示，降低寫字的負擔，但又可以讓學生再有意義的脈絡下練習書寫</a:t>
            </a: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685817" indent="-263776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055103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477145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899186" indent="-21102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6F8D756-9367-4FF2-905A-40C1EE1FA568}" type="slidenum">
              <a:rPr kumimoji="0" lang="zh-TW" alt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kumimoji="0" lang="zh-TW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E4E0E9-9FFC-48DA-9C66-8CD7A4BC28A6}" type="datetimeFigureOut">
              <a:rPr lang="zh-TW" altLang="en-US" smtClean="0"/>
              <a:pPr/>
              <a:t>2013/8/25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A74AB4-9B68-4B62-8A7F-AE9610AFDEA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exam.tcte.edu.tw/tbt_html/index.php?mod=download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&#24609;&#31310;media/&#25945;&#23416;&#31574;&#30053;.mp4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http://163.16.54.88/FriendLinkImage/%E6%95%99%E8%82%B2%E9%83%A8~1201011925957.JPG" TargetMode="External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ap.moe.gov.tw/modules/tinyd0/index.php?id=13" TargetMode="External"/><Relationship Id="rId5" Type="http://schemas.openxmlformats.org/officeDocument/2006/relationships/hyperlink" Target="http://www.google.com.tw/url?sa=t&amp;rct=j&amp;q=%E8%A3%9C%E6%95%91%E6%95%99%E5%AD%B8%E6%95%99%E6%9D%90&amp;source=web&amp;cd=1&amp;cad=rja&amp;ved=0CCoQFjAA&amp;url=http://asap.moe.gov.tw/modules/tinyd0/index.php?id=13&amp;ei=tSvVUZb2Bc7OkAXwjIG4Dw&amp;usg=AFQjCNEpNb6gsQD_2DQYBNKe5Q3xcDUijg" TargetMode="External"/><Relationship Id="rId4" Type="http://schemas.openxmlformats.org/officeDocument/2006/relationships/hyperlink" Target="http://exam.tcte.edu.tw/tbt_html/index.php?mod=download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79712" y="1916832"/>
            <a:ext cx="6480720" cy="1470025"/>
          </a:xfrm>
        </p:spPr>
        <p:txBody>
          <a:bodyPr>
            <a:noAutofit/>
          </a:bodyPr>
          <a:lstStyle/>
          <a:p>
            <a:r>
              <a:rPr lang="zh-TW" altLang="en-US" sz="6600" b="1" dirty="0" smtClean="0">
                <a:latin typeface="標楷體" pitchFamily="65" charset="-120"/>
                <a:ea typeface="標楷體" pitchFamily="65" charset="-120"/>
              </a:rPr>
              <a:t>國小低成就學生測驗與診斷的</a:t>
            </a:r>
            <a:r>
              <a:rPr lang="en-US" altLang="zh-TW" sz="6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6600" b="1" dirty="0" smtClean="0">
                <a:latin typeface="標楷體" pitchFamily="65" charset="-120"/>
                <a:ea typeface="標楷體" pitchFamily="65" charset="-120"/>
              </a:rPr>
              <a:t>應用</a:t>
            </a:r>
            <a:endParaRPr lang="zh-TW" altLang="en-US" sz="6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67744" y="3717032"/>
            <a:ext cx="4104456" cy="1584176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洪儷瑜、林柏宏</a:t>
            </a:r>
            <a:endParaRPr lang="en-US" altLang="zh-TW" sz="4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林素微、高淑芳</a:t>
            </a:r>
            <a:endParaRPr lang="zh-TW" altLang="en-US" sz="40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267744" y="5085184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主講者：</a:t>
            </a:r>
            <a:endParaRPr lang="en-US" altLang="zh-TW" sz="44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國語實小 陳怡文</a:t>
            </a:r>
            <a:endParaRPr lang="en-US" altLang="zh-TW" sz="40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對學生的認識與了解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10445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瞭解一個人的學習需要知道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準備度（一般基本潛能、認知能力、基本工具能力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興趣（動機、嗜好、好奇）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個人側面圖或優缺點（特質、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  <a:hlinkClick r:id="rId2" action="ppaction://hlinksldjump"/>
              </a:rPr>
              <a:t>風格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、優劣勢、策略）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情感（自我概念、心理需求）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書面資料的參酌：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學校的現有檔案：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AB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卡、學校段考、出缺席記錄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教師的觀察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教室內訪談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資料的診斷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智力水準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與成就的差距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學業能力：語文、數學能力等基本能力表現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AB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卡：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教師評語：過去基本的表現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出缺席、轉學的記錄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家庭背景：家長、監護人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過去的成績：低成就的歷史或發展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訪談或學校資料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其他表現：社會互動、生活表現、體育或活動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….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適應行為：情緒、衝動、團體適應、自主、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……..</a:t>
            </a:r>
          </a:p>
          <a:p>
            <a:pPr lvl="2" fontAlgn="auto">
              <a:spcAft>
                <a:spcPts val="0"/>
              </a:spcAft>
              <a:defRPr/>
            </a:pP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4756" name="文字方塊 4"/>
          <p:cNvSpPr txBox="1">
            <a:spLocks noChangeArrowheads="1"/>
          </p:cNvSpPr>
          <p:nvPr/>
        </p:nvSpPr>
        <p:spPr bwMode="auto">
          <a:xfrm>
            <a:off x="2555875" y="6550025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400"/>
              <a:t>洪儷瑜、林柏宏、林素微、高淑芳</a:t>
            </a:r>
            <a:r>
              <a:rPr kumimoji="0" lang="en-US" altLang="zh-TW" sz="1400"/>
              <a:t>(2011)</a:t>
            </a:r>
            <a:endParaRPr kumimoji="0" lang="zh-TW" altLang="en-US" sz="1400"/>
          </a:p>
        </p:txBody>
      </p:sp>
      <p:pic>
        <p:nvPicPr>
          <p:cNvPr id="56322" name="Picture 2" descr="http://163.19.62.3/animation/nature/flower/flower-009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895350" cy="323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044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評量在教育（補救教學）的運用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特教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C00000"/>
                </a:solidFill>
              </a:rPr>
              <a:t>篩選</a:t>
            </a:r>
            <a:endParaRPr lang="zh-TW" altLang="en-US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資格鑑定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</a:rPr>
              <a:t>優缺點診斷</a:t>
            </a:r>
            <a:r>
              <a:rPr lang="zh-TW" altLang="en-US" dirty="0"/>
              <a:t>（設計教育計畫）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</a:rPr>
              <a:t>學習成效的評估</a:t>
            </a: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教育方案的評鑑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補救教學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篩選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找出最需要的高危險群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快速、簡便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降低偽陰性（不要遺漏）</a:t>
            </a:r>
            <a:endParaRPr lang="en-US" altLang="zh-TW" dirty="0" smtClean="0"/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診斷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診斷成因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學習潛力、優缺點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/>
              <a:t>擬定適合的目標</a:t>
            </a:r>
            <a:endParaRPr lang="en-US" altLang="zh-TW" dirty="0" smtClean="0"/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 smtClean="0"/>
              <a:t>成效評估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 smtClean="0"/>
              <a:t>針對教學目標評估</a:t>
            </a:r>
            <a:endParaRPr lang="en-US" altLang="zh-TW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zh-TW" altLang="en-US" dirty="0"/>
              <a:t>有效的評估</a:t>
            </a:r>
            <a:endParaRPr lang="en-US" altLang="zh-TW" dirty="0" smtClean="0"/>
          </a:p>
          <a:p>
            <a:pPr lvl="2" fontAlgn="auto">
              <a:spcAft>
                <a:spcPts val="0"/>
              </a:spcAft>
              <a:defRPr/>
            </a:pPr>
            <a:endParaRPr lang="en-US" altLang="zh-TW" dirty="0" smtClean="0"/>
          </a:p>
          <a:p>
            <a:pPr fontAlgn="auto">
              <a:spcAft>
                <a:spcPts val="0"/>
              </a:spcAft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2081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b="1" dirty="0" smtClean="0">
                <a:solidFill>
                  <a:schemeClr val="tx1"/>
                </a:solidFill>
                <a:ea typeface="標楷體" pitchFamily="65" charset="-120"/>
              </a:rPr>
              <a:t>之前攜手計畫遭遇問題</a:t>
            </a:r>
            <a:endParaRPr lang="zh-TW" altLang="en-US" sz="48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3600" dirty="0" smtClean="0"/>
              <a:t>沒有標準化篩選學習低落學生工具。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3600" dirty="0" smtClean="0"/>
              <a:t>無評鑑學習成效工具。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zh-TW" altLang="en-US" sz="3600" dirty="0" smtClean="0"/>
              <a:t>各校經費不足或過剩問題。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en-US" altLang="zh-TW" b="1" dirty="0" smtClean="0">
              <a:solidFill>
                <a:srgbClr val="002060"/>
              </a:solidFill>
              <a:latin typeface="Calibri" pitchFamily="34" charset="0"/>
              <a:ea typeface="標楷體" pitchFamily="65" charset="-12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sz="3200" b="1" dirty="0" smtClean="0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Arial" pitchFamily="34" charset="0"/>
              </a:rPr>
              <a:t>ASAP</a:t>
            </a:r>
            <a:r>
              <a:rPr lang="zh-TW" altLang="en-US" sz="3200" b="1" dirty="0" smtClean="0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Arial" pitchFamily="34" charset="0"/>
              </a:rPr>
              <a:t>網路評量計畫 （</a:t>
            </a:r>
            <a:r>
              <a:rPr lang="en-US" altLang="zh-TW" sz="3200" b="1" dirty="0" smtClean="0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Arial" pitchFamily="34" charset="0"/>
              </a:rPr>
              <a:t>96-99</a:t>
            </a:r>
            <a:r>
              <a:rPr lang="zh-TW" altLang="en-US" sz="3200" b="1" dirty="0" smtClean="0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Arial" pitchFamily="34" charset="0"/>
              </a:rPr>
              <a:t>籌備）</a:t>
            </a:r>
            <a:endParaRPr lang="en-US" altLang="zh-TW" sz="3200" b="1" dirty="0" smtClean="0">
              <a:solidFill>
                <a:srgbClr val="002060"/>
              </a:solidFill>
              <a:latin typeface="Calibri" pitchFamily="34" charset="0"/>
              <a:ea typeface="標楷體" pitchFamily="65" charset="-120"/>
              <a:cs typeface="Arial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sz="3200" b="1" dirty="0" smtClean="0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Arial" pitchFamily="34" charset="0"/>
              </a:rPr>
              <a:t>100</a:t>
            </a:r>
            <a:r>
              <a:rPr lang="zh-TW" altLang="en-US" sz="3200" b="1" dirty="0" smtClean="0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Arial" pitchFamily="34" charset="0"/>
              </a:rPr>
              <a:t>學年度正式全面試辦</a:t>
            </a:r>
            <a:endParaRPr lang="en-US" altLang="zh-TW" sz="3200" b="1" dirty="0" smtClean="0">
              <a:solidFill>
                <a:srgbClr val="002060"/>
              </a:solidFill>
              <a:latin typeface="Calibri" pitchFamily="34" charset="0"/>
              <a:ea typeface="標楷體" pitchFamily="65" charset="-120"/>
              <a:cs typeface="Arial" pitchFamily="34" charset="0"/>
            </a:endParaRPr>
          </a:p>
          <a:p>
            <a:pPr marL="274320" indent="-274320" algn="ctr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en-US" altLang="zh-TW" sz="3200" b="1" dirty="0" smtClean="0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Arial" pitchFamily="34" charset="0"/>
              </a:rPr>
              <a:t>101</a:t>
            </a:r>
            <a:r>
              <a:rPr lang="zh-TW" altLang="en-US" sz="3200" b="1" dirty="0" smtClean="0">
                <a:solidFill>
                  <a:srgbClr val="002060"/>
                </a:solidFill>
                <a:latin typeface="Calibri" pitchFamily="34" charset="0"/>
                <a:ea typeface="標楷體" pitchFamily="65" charset="-120"/>
                <a:cs typeface="Arial" pitchFamily="34" charset="0"/>
              </a:rPr>
              <a:t>年正式實施</a:t>
            </a:r>
            <a:endParaRPr lang="zh-TW" altLang="en-US" sz="3200" dirty="0" smtClean="0">
              <a:latin typeface="Calibri" pitchFamily="34" charset="0"/>
              <a:cs typeface="Arial" pitchFamily="34" charset="0"/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607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如何進行</a:t>
            </a:r>
            <a:r>
              <a:rPr lang="zh-TW" altLang="en-US" sz="5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推</a:t>
            </a:r>
            <a:r>
              <a:rPr lang="zh-TW" altLang="en-US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介篩選與診斷</a:t>
            </a:r>
            <a:endParaRPr lang="zh-TW" altLang="en-US" sz="5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來自教師個人經驗</a:t>
            </a:r>
            <a:endParaRPr lang="en-US" altLang="zh-TW" sz="5400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57250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對學生的認識與了解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57250"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☆學生學科成績後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35%</a:t>
            </a:r>
          </a:p>
          <a:p>
            <a:pPr marL="273050" indent="857250"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影響成績的變項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57250"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學生資料的判讀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標準化測驗</a:t>
            </a:r>
            <a:endParaRPr lang="en-US" altLang="zh-TW" sz="5400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28675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雲科大之補救教學科技化評量</a:t>
            </a:r>
            <a:endParaRPr lang="zh-TW" altLang="en-US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1187624" y="2708920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1238333" y="5661248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TW" altLang="en-US" sz="4400" b="1" cap="none" smtClean="0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計畫目的與內涵</a:t>
            </a:r>
            <a:endParaRPr lang="zh-TW" altLang="en-US" sz="4400" cap="none" smtClean="0">
              <a:ea typeface="標楷體" pitchFamily="65" charset="-120"/>
              <a:cs typeface="Arial" pitchFamily="34" charset="0"/>
            </a:endParaRPr>
          </a:p>
        </p:txBody>
      </p:sp>
      <p:sp>
        <p:nvSpPr>
          <p:cNvPr id="18434" name="文字方塊 2"/>
          <p:cNvSpPr txBox="1">
            <a:spLocks noChangeArrowheads="1"/>
          </p:cNvSpPr>
          <p:nvPr/>
        </p:nvSpPr>
        <p:spPr bwMode="auto">
          <a:xfrm>
            <a:off x="899592" y="1700213"/>
            <a:ext cx="7056958" cy="51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>
              <a:lnSpc>
                <a:spcPct val="90000"/>
              </a:lnSpc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網路評量計畫之目的</a:t>
            </a:r>
            <a:r>
              <a:rPr kumimoji="0" lang="zh-TW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：</a:t>
            </a:r>
            <a:endParaRPr kumimoji="0" lang="zh-TW" altLang="en-US" sz="2800" dirty="0"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708025" indent="-708025">
              <a:lnSpc>
                <a:spcPct val="90000"/>
              </a:lnSpc>
            </a:pP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(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協助中央、縣市及學校進行學習落後學生篩選，俾利補助經費有效分配。</a:t>
            </a:r>
          </a:p>
          <a:p>
            <a:pPr marL="717550" indent="-717550">
              <a:lnSpc>
                <a:spcPct val="90000"/>
              </a:lnSpc>
            </a:pP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(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)</a:t>
            </a:r>
            <a:r>
              <a:rPr kumimoji="0"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分析、追蹤並累積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受輔學生的學習進展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資訊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，作為攜手計畫</a:t>
            </a:r>
            <a:r>
              <a:rPr kumimoji="0"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成效檢視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kumimoji="0"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策略調整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之重要參據。</a:t>
            </a:r>
          </a:p>
          <a:p>
            <a:pPr marL="357188" indent="-357188">
              <a:lnSpc>
                <a:spcPct val="90000"/>
              </a:lnSpc>
            </a:pP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  <a:cs typeface="Arial" pitchFamily="34" charset="0"/>
              </a:rPr>
              <a:t>計畫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內容包含</a:t>
            </a:r>
            <a:r>
              <a:rPr kumimoji="0" lang="zh-TW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：</a:t>
            </a:r>
            <a:endParaRPr kumimoji="0" lang="zh-TW" altLang="en-US" sz="2800" dirty="0"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698500" indent="-698500">
              <a:lnSpc>
                <a:spcPct val="90000"/>
              </a:lnSpc>
            </a:pP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(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一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題庫：國民中小學學生各領域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國、數、英、自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 學習成就與信念評量題庫。</a:t>
            </a:r>
          </a:p>
          <a:p>
            <a:pPr marL="717550" indent="-717550">
              <a:lnSpc>
                <a:spcPct val="90000"/>
              </a:lnSpc>
            </a:pP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(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  <a:cs typeface="Arial" pitchFamily="34" charset="0"/>
              </a:rPr>
              <a:t>)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系統：電腦化適性測驗系統、測驗結果診斷系統、自動化計分系統的發展與應用。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  <a:cs typeface="Arial" pitchFamily="34" charset="0"/>
            </a:endParaRPr>
          </a:p>
          <a:p>
            <a:pPr marL="357188" indent="-357188">
              <a:lnSpc>
                <a:spcPct val="90000"/>
              </a:lnSpc>
            </a:pPr>
            <a:endParaRPr kumimoji="0" lang="en-US" altLang="zh-TW" sz="2800" dirty="0">
              <a:ea typeface="微軟正黑體" pitchFamily="34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施測前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登記測驗科目</a:t>
            </a:r>
            <a:endPara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圖片 16" descr="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0" y="2958455"/>
            <a:ext cx="2190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向下箭號 1"/>
          <p:cNvSpPr/>
          <p:nvPr/>
        </p:nvSpPr>
        <p:spPr>
          <a:xfrm rot="16200000">
            <a:off x="2778371" y="3301739"/>
            <a:ext cx="633413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427824" y="5445224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請注意最新消息公告</a:t>
            </a:r>
            <a:endParaRPr lang="zh-TW" altLang="en-US" sz="3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35484"/>
            <a:ext cx="50958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43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ASAP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現有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測驗科目</a:t>
            </a:r>
            <a:r>
              <a:rPr lang="zh-TW" altLang="en-US" sz="4400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  <p:sp>
        <p:nvSpPr>
          <p:cNvPr id="24578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3600" smtClean="0"/>
              <a:t>國語文電腦化適性化測驗（</a:t>
            </a:r>
            <a:r>
              <a:rPr lang="en-US" altLang="zh-TW" sz="3600" smtClean="0"/>
              <a:t>3-9</a:t>
            </a:r>
            <a:r>
              <a:rPr lang="zh-TW" altLang="en-US" sz="3600" smtClean="0"/>
              <a:t>年級）</a:t>
            </a:r>
          </a:p>
          <a:p>
            <a:pPr>
              <a:buFontTx/>
              <a:buNone/>
            </a:pPr>
            <a:r>
              <a:rPr lang="zh-TW" altLang="en-US" sz="3600" smtClean="0"/>
              <a:t>國語文紙筆測驗（</a:t>
            </a:r>
            <a:r>
              <a:rPr lang="en-US" altLang="zh-TW" sz="3600" smtClean="0"/>
              <a:t>1-2</a:t>
            </a:r>
            <a:r>
              <a:rPr lang="zh-TW" altLang="en-US" sz="3600" smtClean="0"/>
              <a:t>年級）</a:t>
            </a:r>
          </a:p>
          <a:p>
            <a:pPr>
              <a:buFontTx/>
              <a:buNone/>
            </a:pPr>
            <a:r>
              <a:rPr lang="zh-TW" altLang="en-US" sz="3600" smtClean="0"/>
              <a:t>數學電腦化適性化測驗（</a:t>
            </a:r>
            <a:r>
              <a:rPr lang="en-US" altLang="zh-TW" sz="3600" smtClean="0"/>
              <a:t>3-9</a:t>
            </a:r>
            <a:r>
              <a:rPr lang="zh-TW" altLang="en-US" sz="3600" smtClean="0"/>
              <a:t>年級）</a:t>
            </a:r>
          </a:p>
          <a:p>
            <a:pPr>
              <a:buFontTx/>
              <a:buNone/>
            </a:pPr>
            <a:r>
              <a:rPr lang="zh-TW" altLang="en-US" sz="3600" smtClean="0"/>
              <a:t>數學紙筆測驗（</a:t>
            </a:r>
            <a:r>
              <a:rPr lang="en-US" altLang="zh-TW" sz="3600" smtClean="0"/>
              <a:t>1-2</a:t>
            </a:r>
            <a:r>
              <a:rPr lang="zh-TW" altLang="en-US" sz="3600" smtClean="0"/>
              <a:t>年級）</a:t>
            </a:r>
          </a:p>
          <a:p>
            <a:pPr>
              <a:buFontTx/>
              <a:buNone/>
            </a:pPr>
            <a:r>
              <a:rPr lang="zh-TW" altLang="en-US" sz="3600" smtClean="0"/>
              <a:t>英文電腦化適性化測驗（</a:t>
            </a:r>
            <a:r>
              <a:rPr lang="en-US" altLang="zh-TW" sz="3600" smtClean="0"/>
              <a:t>3-9</a:t>
            </a:r>
            <a:r>
              <a:rPr lang="zh-TW" altLang="en-US" sz="3600" smtClean="0"/>
              <a:t>年級）</a:t>
            </a:r>
          </a:p>
          <a:p>
            <a:pPr>
              <a:buFontTx/>
              <a:buNone/>
            </a:pPr>
            <a:r>
              <a:rPr lang="zh-TW" altLang="en-US" sz="3600" smtClean="0"/>
              <a:t>自然電腦化適性化測驗（</a:t>
            </a:r>
            <a:r>
              <a:rPr lang="en-US" altLang="zh-TW" sz="3600" smtClean="0"/>
              <a:t>7-9</a:t>
            </a:r>
            <a:r>
              <a:rPr lang="zh-TW" altLang="en-US" sz="3600" smtClean="0"/>
              <a:t>年級）</a:t>
            </a:r>
          </a:p>
          <a:p>
            <a:endParaRPr lang="zh-TW" altLang="en-US" sz="3600" smtClean="0"/>
          </a:p>
        </p:txBody>
      </p:sp>
    </p:spTree>
    <p:extLst>
      <p:ext uri="{BB962C8B-B14F-4D97-AF65-F5344CB8AC3E}">
        <p14:creationId xmlns="" xmlns:p14="http://schemas.microsoft.com/office/powerpoint/2010/main" val="4005401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893175" cy="782638"/>
          </a:xfrm>
        </p:spPr>
        <p:txBody>
          <a:bodyPr anchor="b">
            <a:normAutofit/>
          </a:bodyPr>
          <a:lstStyle/>
          <a:p>
            <a:r>
              <a:rPr lang="en-US" altLang="zh-TW" sz="3200" b="1" smtClean="0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            (</a:t>
            </a:r>
            <a:r>
              <a:rPr lang="zh-TW" altLang="en-US" sz="3200" b="1" smtClean="0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一</a:t>
            </a:r>
            <a:r>
              <a:rPr lang="en-US" altLang="zh-TW" sz="3200" b="1" smtClean="0">
                <a:ea typeface="標楷體" pitchFamily="65" charset="-120"/>
                <a:cs typeface="Arial" pitchFamily="34" charset="0"/>
              </a:rPr>
              <a:t>)</a:t>
            </a:r>
            <a:r>
              <a:rPr lang="en-US" altLang="zh-TW" sz="3200" b="1" smtClean="0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 </a:t>
            </a:r>
            <a:r>
              <a:rPr lang="zh-TW" altLang="en-US" sz="3200" b="1" smtClean="0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國語文題庫不同年級與內容題數分配</a:t>
            </a:r>
          </a:p>
        </p:txBody>
      </p:sp>
      <p:graphicFrame>
        <p:nvGraphicFramePr>
          <p:cNvPr id="342111" name="Group 95"/>
          <p:cNvGraphicFramePr>
            <a:graphicFrameLocks noGrp="1"/>
          </p:cNvGraphicFramePr>
          <p:nvPr>
            <p:ph idx="4294967295"/>
          </p:nvPr>
        </p:nvGraphicFramePr>
        <p:xfrm>
          <a:off x="636588" y="1600200"/>
          <a:ext cx="8507413" cy="4276727"/>
        </p:xfrm>
        <a:graphic>
          <a:graphicData uri="http://schemas.openxmlformats.org/drawingml/2006/table">
            <a:tbl>
              <a:tblPr/>
              <a:tblGrid>
                <a:gridCol w="1103313"/>
                <a:gridCol w="738187"/>
                <a:gridCol w="738188"/>
                <a:gridCol w="738187"/>
                <a:gridCol w="738188"/>
                <a:gridCol w="739775"/>
                <a:gridCol w="742950"/>
                <a:gridCol w="742950"/>
                <a:gridCol w="741362"/>
                <a:gridCol w="742950"/>
                <a:gridCol w="741363"/>
              </a:tblGrid>
              <a:tr h="6524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年級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內容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七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八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九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題數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字詞能力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63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(60%)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(50%)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56 (50%)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(50%)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(40%)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(40%)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44 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38 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435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8096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文句組織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(40%)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(40%)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 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45 (35%)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(35%)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44 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16 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閱讀理解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 (0%)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13 (10%)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23 (20%)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(20%)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(25%)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(25%)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44 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38 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16 (30%)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223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國學常識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 (0%)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 (0%)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 (0%)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 (0%)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(0%)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14 (10%)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13 (10%)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7 (10%)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34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題數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105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107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113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117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129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137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146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127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55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Times New Roman" pitchFamily="18" charset="0"/>
                        </a:rPr>
                        <a:t>1036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sp>
        <p:nvSpPr>
          <p:cNvPr id="39001" name="投影片編號版面配置區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15FE5AE0-341D-4307-8FA3-16B324C2026B}" type="slidenum">
              <a:rPr kumimoji="0" lang="en-US" altLang="zh-TW" sz="1400">
                <a:solidFill>
                  <a:schemeClr val="tx2"/>
                </a:solidFill>
              </a:rPr>
              <a:pPr/>
              <a:t>18</a:t>
            </a:fld>
            <a:endParaRPr kumimoji="0" lang="en-US" altLang="zh-TW" sz="1400">
              <a:solidFill>
                <a:schemeClr val="tx2"/>
              </a:solidFill>
            </a:endParaRPr>
          </a:p>
        </p:txBody>
      </p:sp>
      <p:sp>
        <p:nvSpPr>
          <p:cNvPr id="39002" name="頁尾版面配置區 4"/>
          <p:cNvSpPr txBox="1">
            <a:spLocks noGrp="1"/>
          </p:cNvSpPr>
          <p:nvPr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endParaRPr kumimoji="0" lang="en-US" altLang="zh-TW" sz="1400">
              <a:solidFill>
                <a:schemeClr val="tx2"/>
              </a:solidFill>
            </a:endParaRPr>
          </a:p>
        </p:txBody>
      </p:sp>
      <p:sp>
        <p:nvSpPr>
          <p:cNvPr id="39003" name="文字方塊 5"/>
          <p:cNvSpPr txBox="1">
            <a:spLocks noChangeArrowheads="1"/>
          </p:cNvSpPr>
          <p:nvPr/>
        </p:nvSpPr>
        <p:spPr bwMode="auto">
          <a:xfrm>
            <a:off x="2555875" y="6550025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400"/>
              <a:t>洪儷瑜、林柏宏、林素微、高淑芳</a:t>
            </a:r>
            <a:r>
              <a:rPr kumimoji="0" lang="en-US" altLang="zh-TW" sz="1400"/>
              <a:t>(2011)</a:t>
            </a:r>
            <a:endParaRPr kumimoji="0" lang="zh-TW" altLang="en-US" sz="1400"/>
          </a:p>
        </p:txBody>
      </p:sp>
    </p:spTree>
    <p:extLst>
      <p:ext uri="{BB962C8B-B14F-4D97-AF65-F5344CB8AC3E}">
        <p14:creationId xmlns="" xmlns:p14="http://schemas.microsoft.com/office/powerpoint/2010/main" val="22560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936625"/>
          </a:xfrm>
        </p:spPr>
        <p:txBody>
          <a:bodyPr anchor="b"/>
          <a:lstStyle/>
          <a:p>
            <a:r>
              <a:rPr lang="en-US" altLang="zh-TW" sz="3200" b="1" smtClean="0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           (</a:t>
            </a:r>
            <a:r>
              <a:rPr lang="zh-TW" altLang="en-US" sz="3200" b="1" smtClean="0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二</a:t>
            </a:r>
            <a:r>
              <a:rPr lang="en-US" altLang="zh-TW" sz="3200" b="1" smtClean="0">
                <a:ea typeface="標楷體" pitchFamily="65" charset="-120"/>
                <a:cs typeface="Arial" pitchFamily="34" charset="0"/>
              </a:rPr>
              <a:t>)</a:t>
            </a:r>
            <a:r>
              <a:rPr lang="en-US" altLang="zh-TW" sz="3200" b="1" smtClean="0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 </a:t>
            </a:r>
            <a:r>
              <a:rPr lang="zh-TW" altLang="en-US" sz="3200" b="1" smtClean="0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數學題庫不同年級與內容題數分配</a:t>
            </a:r>
          </a:p>
        </p:txBody>
      </p:sp>
      <p:graphicFrame>
        <p:nvGraphicFramePr>
          <p:cNvPr id="344158" name="Group 94"/>
          <p:cNvGraphicFramePr>
            <a:graphicFrameLocks noGrp="1"/>
          </p:cNvGraphicFramePr>
          <p:nvPr>
            <p:ph idx="4294967295"/>
          </p:nvPr>
        </p:nvGraphicFramePr>
        <p:xfrm>
          <a:off x="0" y="2025650"/>
          <a:ext cx="8569325" cy="3578225"/>
        </p:xfrm>
        <a:graphic>
          <a:graphicData uri="http://schemas.openxmlformats.org/drawingml/2006/table">
            <a:tbl>
              <a:tblPr/>
              <a:tblGrid>
                <a:gridCol w="1087438"/>
                <a:gridCol w="749300"/>
                <a:gridCol w="747712"/>
                <a:gridCol w="747713"/>
                <a:gridCol w="747712"/>
                <a:gridCol w="749300"/>
                <a:gridCol w="747713"/>
                <a:gridCol w="747712"/>
                <a:gridCol w="747713"/>
                <a:gridCol w="749300"/>
                <a:gridCol w="747712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年級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內容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一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三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四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五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六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七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八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九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題數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數與量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49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(70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50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(70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52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(72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51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(63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46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(55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39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(44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(30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28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(30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343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幾何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(13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(17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(16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(13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(31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27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(30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41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(45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(40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144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代數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(7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(13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(6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(15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(7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(20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61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(70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(25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(30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153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統計</a:t>
                      </a:r>
                      <a:endParaRPr kumimoji="1" lang="en-US" altLang="zh-TW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機率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(10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(6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(9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7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(7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(6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(30</a:t>
                      </a: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％</a:t>
                      </a: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43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題數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71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73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81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86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90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88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92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  <a:cs typeface="Times New Roman" pitchFamily="18" charset="0"/>
                        </a:rPr>
                        <a:t>683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sp>
        <p:nvSpPr>
          <p:cNvPr id="40025" name="投影片編號版面配置區 3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4CCB3584-5660-4C73-9FBF-6A2C14C433E8}" type="slidenum">
              <a:rPr kumimoji="0" lang="en-US" altLang="zh-TW" sz="1400">
                <a:solidFill>
                  <a:schemeClr val="tx2"/>
                </a:solidFill>
              </a:rPr>
              <a:pPr/>
              <a:t>19</a:t>
            </a:fld>
            <a:endParaRPr kumimoji="0" lang="en-US" altLang="zh-TW" sz="1400">
              <a:solidFill>
                <a:schemeClr val="tx2"/>
              </a:solidFill>
            </a:endParaRPr>
          </a:p>
        </p:txBody>
      </p:sp>
      <p:sp>
        <p:nvSpPr>
          <p:cNvPr id="40026" name="頁尾版面配置區 4"/>
          <p:cNvSpPr txBox="1">
            <a:spLocks noGrp="1"/>
          </p:cNvSpPr>
          <p:nvPr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endParaRPr kumimoji="0" lang="en-US" altLang="zh-TW" sz="1400">
              <a:solidFill>
                <a:schemeClr val="tx2"/>
              </a:solidFill>
            </a:endParaRPr>
          </a:p>
        </p:txBody>
      </p:sp>
      <p:sp>
        <p:nvSpPr>
          <p:cNvPr id="40027" name="文字方塊 5"/>
          <p:cNvSpPr txBox="1">
            <a:spLocks noChangeArrowheads="1"/>
          </p:cNvSpPr>
          <p:nvPr/>
        </p:nvSpPr>
        <p:spPr bwMode="auto">
          <a:xfrm>
            <a:off x="2555875" y="6550025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400"/>
              <a:t>洪儷瑜、林柏宏、林素微、高淑芳</a:t>
            </a:r>
            <a:r>
              <a:rPr kumimoji="0" lang="en-US" altLang="zh-TW" sz="1400"/>
              <a:t>(2011)</a:t>
            </a:r>
            <a:endParaRPr kumimoji="0" lang="zh-TW" altLang="en-US" sz="1400"/>
          </a:p>
        </p:txBody>
      </p:sp>
    </p:spTree>
    <p:extLst>
      <p:ext uri="{BB962C8B-B14F-4D97-AF65-F5344CB8AC3E}">
        <p14:creationId xmlns="" xmlns:p14="http://schemas.microsoft.com/office/powerpoint/2010/main" val="395061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請先回顧以下的圖示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3"/>
          <p:cNvGrpSpPr/>
          <p:nvPr/>
        </p:nvGrpSpPr>
        <p:grpSpPr>
          <a:xfrm>
            <a:off x="1331640" y="4540809"/>
            <a:ext cx="5832648" cy="1840519"/>
            <a:chOff x="-284410" y="3069178"/>
            <a:chExt cx="6612980" cy="1534589"/>
          </a:xfrm>
        </p:grpSpPr>
        <p:sp>
          <p:nvSpPr>
            <p:cNvPr id="14" name="梯形 13"/>
            <p:cNvSpPr/>
            <p:nvPr/>
          </p:nvSpPr>
          <p:spPr>
            <a:xfrm>
              <a:off x="-284410" y="3069178"/>
              <a:ext cx="6612980" cy="1534589"/>
            </a:xfrm>
            <a:prstGeom prst="trapezoid">
              <a:avLst>
                <a:gd name="adj" fmla="val 6620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梯形 4"/>
            <p:cNvSpPr/>
            <p:nvPr/>
          </p:nvSpPr>
          <p:spPr>
            <a:xfrm>
              <a:off x="1066799" y="3069178"/>
              <a:ext cx="3962400" cy="1534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rgbClr val="0070C0"/>
                  </a:solidFill>
                  <a:latin typeface="標楷體" pitchFamily="65" charset="-120"/>
                  <a:ea typeface="標楷體" pitchFamily="65" charset="-120"/>
                </a:rPr>
                <a:t>第一層</a:t>
              </a:r>
              <a:r>
                <a:rPr lang="en-US" altLang="zh-TW" sz="2800" b="1" kern="1200" dirty="0" smtClean="0">
                  <a:solidFill>
                    <a:srgbClr val="0070C0"/>
                  </a:solidFill>
                  <a:latin typeface="標楷體" pitchFamily="65" charset="-120"/>
                  <a:ea typeface="標楷體" pitchFamily="65" charset="-120"/>
                </a:rPr>
                <a:t>T1    70-85%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rgbClr val="0070C0"/>
                  </a:solidFill>
                  <a:latin typeface="標楷體" pitchFamily="65" charset="-120"/>
                  <a:ea typeface="標楷體" pitchFamily="65" charset="-120"/>
                </a:rPr>
                <a:t>一般補救教學</a:t>
              </a:r>
              <a:endParaRPr lang="zh-TW" altLang="en-US" sz="2800" b="1" kern="12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" name="群組 12"/>
          <p:cNvGrpSpPr/>
          <p:nvPr/>
        </p:nvGrpSpPr>
        <p:grpSpPr>
          <a:xfrm>
            <a:off x="2483767" y="1600200"/>
            <a:ext cx="3528391" cy="2961903"/>
            <a:chOff x="2481511" y="1556792"/>
            <a:chExt cx="4320479" cy="3118765"/>
          </a:xfrm>
        </p:grpSpPr>
        <p:grpSp>
          <p:nvGrpSpPr>
            <p:cNvPr id="5" name="群組 6"/>
            <p:cNvGrpSpPr/>
            <p:nvPr/>
          </p:nvGrpSpPr>
          <p:grpSpPr>
            <a:xfrm>
              <a:off x="2481511" y="3140968"/>
              <a:ext cx="4320479" cy="1534589"/>
              <a:chOff x="869727" y="1534589"/>
              <a:chExt cx="4320479" cy="1534589"/>
            </a:xfrm>
          </p:grpSpPr>
          <p:sp>
            <p:nvSpPr>
              <p:cNvPr id="12" name="梯形 11"/>
              <p:cNvSpPr/>
              <p:nvPr/>
            </p:nvSpPr>
            <p:spPr>
              <a:xfrm>
                <a:off x="869727" y="1534589"/>
                <a:ext cx="4320479" cy="1534589"/>
              </a:xfrm>
              <a:prstGeom prst="trapezoid">
                <a:avLst>
                  <a:gd name="adj" fmla="val 6620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2340759"/>
                  <a:satOff val="-2919"/>
                  <a:lumOff val="686"/>
                  <a:alphaOff val="0"/>
                </a:schemeClr>
              </a:fillRef>
              <a:effectRef idx="0">
                <a:schemeClr val="accent2">
                  <a:hueOff val="2340759"/>
                  <a:satOff val="-2919"/>
                  <a:lumOff val="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梯形 4"/>
              <p:cNvSpPr/>
              <p:nvPr/>
            </p:nvSpPr>
            <p:spPr>
              <a:xfrm>
                <a:off x="1727200" y="1534589"/>
                <a:ext cx="2641599" cy="15345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latin typeface="標楷體" pitchFamily="65" charset="-120"/>
                    <a:ea typeface="標楷體" pitchFamily="65" charset="-120"/>
                  </a:rPr>
                  <a:t>第二層</a:t>
                </a:r>
                <a:r>
                  <a:rPr lang="en-US" altLang="zh-TW" sz="2400" b="1" kern="1200" dirty="0" smtClean="0">
                    <a:latin typeface="標楷體" pitchFamily="65" charset="-120"/>
                    <a:ea typeface="標楷體" pitchFamily="65" charset="-120"/>
                  </a:rPr>
                  <a:t>T2   10-20%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latin typeface="標楷體" pitchFamily="65" charset="-120"/>
                    <a:ea typeface="標楷體" pitchFamily="65" charset="-120"/>
                  </a:rPr>
                  <a:t>小組補救教學</a:t>
                </a:r>
                <a:endParaRPr lang="zh-TW" altLang="en-US" sz="2400" b="1" kern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6" name="群組 9"/>
            <p:cNvGrpSpPr/>
            <p:nvPr/>
          </p:nvGrpSpPr>
          <p:grpSpPr>
            <a:xfrm>
              <a:off x="3635896" y="1556792"/>
              <a:ext cx="2104008" cy="1606597"/>
              <a:chOff x="2032000" y="-72008"/>
              <a:chExt cx="2104008" cy="1606597"/>
            </a:xfrm>
          </p:grpSpPr>
          <p:sp>
            <p:nvSpPr>
              <p:cNvPr id="10" name="梯形 9"/>
              <p:cNvSpPr/>
              <p:nvPr/>
            </p:nvSpPr>
            <p:spPr>
              <a:xfrm>
                <a:off x="2032000" y="0"/>
                <a:ext cx="2032000" cy="1534589"/>
              </a:xfrm>
              <a:prstGeom prst="trapezoid">
                <a:avLst>
                  <a:gd name="adj" fmla="val 66207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梯形 4"/>
              <p:cNvSpPr/>
              <p:nvPr/>
            </p:nvSpPr>
            <p:spPr>
              <a:xfrm>
                <a:off x="2104008" y="-72008"/>
                <a:ext cx="2032000" cy="153458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0480" tIns="30480" rIns="30480" bIns="30480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solidFill>
                      <a:schemeClr val="tx2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第三層</a:t>
                </a:r>
                <a:r>
                  <a:rPr lang="en-US" altLang="zh-TW" sz="2400" b="1" kern="1200" dirty="0" smtClean="0">
                    <a:solidFill>
                      <a:schemeClr val="tx2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T3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zh-TW" sz="2400" b="1" kern="1200" dirty="0" smtClean="0">
                    <a:solidFill>
                      <a:schemeClr val="tx2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 5-10%</a:t>
                </a:r>
              </a:p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2400" b="1" kern="1200" dirty="0" smtClean="0">
                    <a:solidFill>
                      <a:schemeClr val="tx2">
                        <a:lumMod val="75000"/>
                      </a:schemeClr>
                    </a:solidFill>
                    <a:latin typeface="標楷體" pitchFamily="65" charset="-120"/>
                    <a:ea typeface="標楷體" pitchFamily="65" charset="-120"/>
                  </a:rPr>
                  <a:t>特殊教育</a:t>
                </a:r>
                <a:endParaRPr lang="zh-TW" altLang="en-US" sz="2400" b="1" kern="1200" dirty="0">
                  <a:solidFill>
                    <a:schemeClr val="tx2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sp>
        <p:nvSpPr>
          <p:cNvPr id="16" name="文字方塊 15"/>
          <p:cNvSpPr txBox="1"/>
          <p:nvPr/>
        </p:nvSpPr>
        <p:spPr>
          <a:xfrm>
            <a:off x="5580112" y="2564904"/>
            <a:ext cx="309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到底要對誰</a:t>
            </a:r>
            <a:endParaRPr lang="en-US" altLang="zh-TW" sz="3200" b="1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進行補救教學？</a:t>
            </a:r>
            <a:endParaRPr lang="zh-TW" altLang="en-US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向左箭號 16"/>
          <p:cNvSpPr/>
          <p:nvPr/>
        </p:nvSpPr>
        <p:spPr>
          <a:xfrm>
            <a:off x="6516216" y="5013176"/>
            <a:ext cx="64807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7236296" y="4869160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教室</a:t>
            </a:r>
            <a:endParaRPr lang="zh-TW" altLang="en-US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2195736" y="3284984"/>
            <a:ext cx="57606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971600" y="328498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診斷後進行</a:t>
            </a:r>
            <a:endParaRPr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effectLst/>
                <a:latin typeface="標楷體" pitchFamily="65" charset="-120"/>
                <a:ea typeface="標楷體" pitchFamily="65" charset="-120"/>
              </a:rPr>
              <a:t>國小</a:t>
            </a:r>
            <a:r>
              <a:rPr lang="zh-TW" altLang="en-US" sz="4000" dirty="0">
                <a:effectLst/>
                <a:latin typeface="標楷體" pitchFamily="65" charset="-120"/>
                <a:ea typeface="標楷體" pitchFamily="65" charset="-120"/>
              </a:rPr>
              <a:t>補救教學實施方案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施行流程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683568" y="1556792"/>
            <a:ext cx="792088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學年或年段學習低成就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彙</a:t>
            </a:r>
            <a:r>
              <a:rPr lang="zh-TW" altLang="zh-TW" sz="360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整建</a:t>
            </a:r>
            <a:r>
              <a:rPr lang="zh-TW" altLang="zh-TW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檔</a:t>
            </a:r>
            <a:r>
              <a:rPr lang="zh-TW" altLang="en-US" sz="36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進行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初步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篩選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資格：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成就低落</a:t>
            </a: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且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具弱勢身分者 </a:t>
            </a:r>
            <a:endParaRPr lang="en-US" altLang="zh-TW" sz="36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校內教師提出</a:t>
            </a:r>
            <a:r>
              <a:rPr lang="en-US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 flipH="1">
            <a:off x="4067944" y="2408342"/>
            <a:ext cx="6350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601496" y="4509120"/>
            <a:ext cx="3672408" cy="58477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九月全國篩選測驗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向下箭號 7"/>
          <p:cNvSpPr/>
          <p:nvPr/>
        </p:nvSpPr>
        <p:spPr>
          <a:xfrm>
            <a:off x="3930278" y="520592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向下箭號 31"/>
          <p:cNvSpPr/>
          <p:nvPr/>
        </p:nvSpPr>
        <p:spPr>
          <a:xfrm>
            <a:off x="3963618" y="3902628"/>
            <a:ext cx="576064" cy="500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503200" y="5829200"/>
            <a:ext cx="5093136" cy="64633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通過者進行補救教學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zh-TW" altLang="en-US" sz="4400" dirty="0">
                <a:solidFill>
                  <a:srgbClr val="002060"/>
                </a:solidFill>
                <a:effectLst/>
                <a:latin typeface="標楷體" pitchFamily="65" charset="-120"/>
                <a:ea typeface="標楷體" pitchFamily="65" charset="-120"/>
              </a:rPr>
              <a:t>國小補救教學實施方案</a:t>
            </a:r>
            <a:r>
              <a:rPr lang="zh-TW" altLang="en-US" sz="4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施行流程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614519" y="5485866"/>
            <a:ext cx="6419016" cy="1354217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參加教育部</a:t>
            </a:r>
            <a:r>
              <a:rPr kumimoji="1" lang="en-US" altLang="zh-TW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6</a:t>
            </a: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月成長</a:t>
            </a:r>
            <a:r>
              <a:rPr kumimoji="1"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測驗</a:t>
            </a:r>
            <a:endParaRPr kumimoji="1" lang="en-US" altLang="zh-TW" sz="3200" b="1" dirty="0" smtClean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 smtClean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以</a:t>
            </a: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追蹤學生學習成就進步情形</a:t>
            </a:r>
            <a:endParaRPr kumimoji="1" lang="zh-TW" altLang="zh-TW" sz="3200" b="1" dirty="0">
              <a:solidFill>
                <a:schemeClr val="accent2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endParaRPr lang="zh-TW" altLang="en-US" dirty="0"/>
          </a:p>
        </p:txBody>
      </p:sp>
      <p:grpSp>
        <p:nvGrpSpPr>
          <p:cNvPr id="3" name="群組 7"/>
          <p:cNvGrpSpPr/>
          <p:nvPr/>
        </p:nvGrpSpPr>
        <p:grpSpPr>
          <a:xfrm>
            <a:off x="1475656" y="1408422"/>
            <a:ext cx="6264696" cy="4077444"/>
            <a:chOff x="1475656" y="1408422"/>
            <a:chExt cx="6264696" cy="4077444"/>
          </a:xfrm>
        </p:grpSpPr>
        <p:sp>
          <p:nvSpPr>
            <p:cNvPr id="22531" name="Rectangle 3"/>
            <p:cNvSpPr>
              <a:spLocks noChangeArrowheads="1"/>
            </p:cNvSpPr>
            <p:nvPr/>
          </p:nvSpPr>
          <p:spPr bwMode="auto">
            <a:xfrm>
              <a:off x="1907704" y="1408422"/>
              <a:ext cx="5832647" cy="1224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參加教育部</a:t>
              </a:r>
              <a:r>
                <a:rPr kumimoji="1" lang="en-US" altLang="zh-TW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2</a:t>
              </a:r>
              <a:r>
                <a:rPr kumimoji="1" lang="zh-TW" altLang="en-US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月成長測驗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2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檢核學生學習低落原因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1475656" y="3165566"/>
              <a:ext cx="6264696" cy="6480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2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重新研擬補救教學課程方案</a:t>
              </a:r>
              <a:endParaRPr kumimoji="1" lang="zh-TW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2532642" y="4317694"/>
              <a:ext cx="4320480" cy="681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36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持續實施補救教學</a:t>
              </a:r>
              <a:endParaRPr kumimoji="1" lang="zh-TW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新細明體" pitchFamily="18" charset="-120"/>
                <a:cs typeface="新細明體" pitchFamily="18" charset="-120"/>
              </a:endParaRPr>
            </a:p>
          </p:txBody>
        </p:sp>
        <p:sp>
          <p:nvSpPr>
            <p:cNvPr id="7" name="向下箭號 6"/>
            <p:cNvSpPr/>
            <p:nvPr/>
          </p:nvSpPr>
          <p:spPr>
            <a:xfrm>
              <a:off x="4355976" y="2632558"/>
              <a:ext cx="468051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向下箭號 29"/>
            <p:cNvSpPr/>
            <p:nvPr/>
          </p:nvSpPr>
          <p:spPr>
            <a:xfrm>
              <a:off x="4355976" y="3813638"/>
              <a:ext cx="468051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向下箭號 30"/>
            <p:cNvSpPr/>
            <p:nvPr/>
          </p:nvSpPr>
          <p:spPr>
            <a:xfrm>
              <a:off x="4373978" y="4981810"/>
              <a:ext cx="468051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流程說明</a:t>
            </a: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565985" y="1484784"/>
            <a:ext cx="2012030" cy="493015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完成測驗程序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4" name="Line 45"/>
          <p:cNvSpPr>
            <a:spLocks noChangeShapeType="1"/>
          </p:cNvSpPr>
          <p:nvPr/>
        </p:nvSpPr>
        <p:spPr bwMode="auto">
          <a:xfrm>
            <a:off x="4572000" y="1988840"/>
            <a:ext cx="0" cy="4314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2867558" y="2420888"/>
            <a:ext cx="33843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45"/>
          <p:cNvSpPr>
            <a:spLocks noChangeShapeType="1"/>
          </p:cNvSpPr>
          <p:nvPr/>
        </p:nvSpPr>
        <p:spPr bwMode="auto">
          <a:xfrm>
            <a:off x="2873829" y="2404476"/>
            <a:ext cx="0" cy="6107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45"/>
          <p:cNvSpPr>
            <a:spLocks noChangeShapeType="1"/>
          </p:cNvSpPr>
          <p:nvPr/>
        </p:nvSpPr>
        <p:spPr bwMode="auto">
          <a:xfrm>
            <a:off x="6258296" y="2404476"/>
            <a:ext cx="0" cy="43145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AutoShape 43"/>
          <p:cNvSpPr>
            <a:spLocks noChangeArrowheads="1"/>
          </p:cNvSpPr>
          <p:nvPr/>
        </p:nvSpPr>
        <p:spPr bwMode="auto">
          <a:xfrm>
            <a:off x="5050303" y="2708920"/>
            <a:ext cx="2438400" cy="982092"/>
          </a:xfrm>
          <a:prstGeom prst="flowChartAlternateProces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下載基本學習內容</a:t>
            </a:r>
            <a:endParaRPr lang="en-US" altLang="zh-TW" sz="2000" dirty="0" smtClean="0">
              <a:solidFill>
                <a:srgbClr val="6600FF"/>
              </a:solidFill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solidFill>
                  <a:srgbClr val="6600FF"/>
                </a:solidFill>
                <a:ea typeface="標楷體" pitchFamily="65" charset="-120"/>
              </a:rPr>
              <a:t>對應表以利教學</a:t>
            </a:r>
            <a:endParaRPr lang="zh-TW" altLang="en-US" sz="2000" dirty="0">
              <a:solidFill>
                <a:srgbClr val="6600FF"/>
              </a:solidFill>
              <a:ea typeface="標楷體" pitchFamily="65" charset="-12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1187624" y="2869376"/>
            <a:ext cx="3168352" cy="685800"/>
          </a:xfrm>
          <a:prstGeom prst="flowChartAlternate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觀看診斷報告及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診斷圖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(T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分數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以利教學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5005214" y="2008205"/>
            <a:ext cx="29511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一</a:t>
            </a:r>
            <a:r>
              <a:rPr lang="zh-TW" altLang="en-US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至</a:t>
            </a: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三年級紙筆測驗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115616" y="2020778"/>
            <a:ext cx="2922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四至九年級電腦化測驗</a:t>
            </a:r>
          </a:p>
        </p:txBody>
      </p:sp>
      <p:cxnSp>
        <p:nvCxnSpPr>
          <p:cNvPr id="15" name="直線接點 14"/>
          <p:cNvCxnSpPr/>
          <p:nvPr/>
        </p:nvCxnSpPr>
        <p:spPr>
          <a:xfrm flipH="1" flipV="1">
            <a:off x="2909501" y="4005064"/>
            <a:ext cx="3360002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45"/>
          <p:cNvSpPr>
            <a:spLocks noChangeShapeType="1"/>
          </p:cNvSpPr>
          <p:nvPr/>
        </p:nvSpPr>
        <p:spPr bwMode="auto">
          <a:xfrm>
            <a:off x="2885036" y="3573017"/>
            <a:ext cx="9646" cy="43204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45"/>
          <p:cNvSpPr>
            <a:spLocks noChangeShapeType="1"/>
          </p:cNvSpPr>
          <p:nvPr/>
        </p:nvSpPr>
        <p:spPr bwMode="auto">
          <a:xfrm flipH="1">
            <a:off x="6258296" y="3717630"/>
            <a:ext cx="11207" cy="28743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45"/>
          <p:cNvSpPr>
            <a:spLocks noChangeShapeType="1"/>
          </p:cNvSpPr>
          <p:nvPr/>
        </p:nvSpPr>
        <p:spPr bwMode="auto">
          <a:xfrm>
            <a:off x="4613564" y="4005064"/>
            <a:ext cx="0" cy="7670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 flipH="1">
            <a:off x="2302404" y="3985448"/>
            <a:ext cx="607096" cy="74417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45"/>
          <p:cNvSpPr>
            <a:spLocks noChangeShapeType="1"/>
          </p:cNvSpPr>
          <p:nvPr/>
        </p:nvSpPr>
        <p:spPr bwMode="auto">
          <a:xfrm>
            <a:off x="6264567" y="4005063"/>
            <a:ext cx="683698" cy="68097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119810" y="4772805"/>
            <a:ext cx="2012030" cy="108071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各</a:t>
            </a:r>
            <a:r>
              <a:rPr lang="zh-TW" altLang="en-US" sz="2000" dirty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年級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T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分數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成長狀況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930900" y="3956138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學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校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端</a:t>
            </a:r>
            <a:endParaRPr lang="zh-TW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3707904" y="4772805"/>
            <a:ext cx="2012030" cy="108071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縣市內各校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T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分數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成長狀況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6084167" y="4772805"/>
            <a:ext cx="2012030" cy="1080717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全國各縣市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國中、小</a:t>
            </a:r>
            <a:r>
              <a:rPr lang="en-US" altLang="zh-TW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T</a:t>
            </a: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分數</a:t>
            </a:r>
            <a:endParaRPr lang="en-US" altLang="zh-TW" sz="2000" dirty="0" smtClean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2000" dirty="0" smtClean="0">
                <a:solidFill>
                  <a:schemeClr val="accent6"/>
                </a:solidFill>
                <a:latin typeface="Times New Roman" charset="0"/>
                <a:ea typeface="標楷體" pitchFamily="65" charset="-120"/>
              </a:rPr>
              <a:t>成長狀況</a:t>
            </a:r>
            <a:endParaRPr lang="en-US" altLang="zh-TW" sz="2000" dirty="0">
              <a:solidFill>
                <a:schemeClr val="accent6"/>
              </a:solidFill>
              <a:latin typeface="Times New Roman" charset="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155154" y="3956138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縣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市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端</a:t>
            </a:r>
            <a:endParaRPr lang="zh-TW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895257" y="3956138"/>
            <a:ext cx="389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國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教</a:t>
            </a:r>
            <a:endParaRPr lang="en-US" altLang="zh-TW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署</a:t>
            </a:r>
            <a:endParaRPr lang="zh-TW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093919" y="3604954"/>
            <a:ext cx="9021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lang="zh-TW" alt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未來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55577" y="6237312"/>
            <a:ext cx="734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</a:t>
            </a:r>
            <a:r>
              <a:rPr lang="zh-TW" altLang="en-US" dirty="0" smtClean="0"/>
              <a:t>來源：國民中小學科技化評量網頁</a:t>
            </a: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://exam.tcte.edu.tw/tbt_html/index.php?mod=download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277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0"/>
          <p:cNvSpPr txBox="1">
            <a:spLocks noChangeArrowheads="1"/>
          </p:cNvSpPr>
          <p:nvPr/>
        </p:nvSpPr>
        <p:spPr bwMode="auto">
          <a:xfrm>
            <a:off x="153988" y="1436688"/>
            <a:ext cx="671512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3200" b="1">
                <a:solidFill>
                  <a:srgbClr val="002060"/>
                </a:solidFill>
                <a:ea typeface="標楷體" pitchFamily="65" charset="-120"/>
                <a:cs typeface="Arial" pitchFamily="34" charset="0"/>
              </a:rPr>
              <a:t>電腦化適性測驗流程圖</a:t>
            </a:r>
            <a:r>
              <a:rPr kumimoji="0" lang="zh-TW" altLang="en-US" sz="3200" b="1">
                <a:solidFill>
                  <a:srgbClr val="002060"/>
                </a:solidFill>
                <a:latin typeface="Times New Roman" pitchFamily="18" charset="0"/>
                <a:ea typeface="標楷體" pitchFamily="65" charset="-120"/>
                <a:cs typeface="Arial" pitchFamily="34" charset="0"/>
              </a:rPr>
              <a:t> </a:t>
            </a:r>
          </a:p>
        </p:txBody>
      </p:sp>
      <p:sp>
        <p:nvSpPr>
          <p:cNvPr id="14342" name="Line 19"/>
          <p:cNvSpPr>
            <a:spLocks noChangeShapeType="1"/>
          </p:cNvSpPr>
          <p:nvPr/>
        </p:nvSpPr>
        <p:spPr bwMode="auto">
          <a:xfrm>
            <a:off x="1377950" y="2290763"/>
            <a:ext cx="438150" cy="0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3316" name="Line 36"/>
          <p:cNvSpPr>
            <a:spLocks noChangeShapeType="1"/>
          </p:cNvSpPr>
          <p:nvPr/>
        </p:nvSpPr>
        <p:spPr bwMode="auto">
          <a:xfrm>
            <a:off x="1377950" y="5940425"/>
            <a:ext cx="644525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345" name="Rectangle 5"/>
          <p:cNvSpPr>
            <a:spLocks noChangeArrowheads="1"/>
          </p:cNvSpPr>
          <p:nvPr/>
        </p:nvSpPr>
        <p:spPr bwMode="auto">
          <a:xfrm>
            <a:off x="1827213" y="261938"/>
            <a:ext cx="2770187" cy="319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3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開始測驗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latin typeface="+mn-lt"/>
            </a:endParaRPr>
          </a:p>
        </p:txBody>
      </p:sp>
      <p:sp>
        <p:nvSpPr>
          <p:cNvPr id="14346" name="Rectangle 6"/>
          <p:cNvSpPr>
            <a:spLocks noChangeArrowheads="1"/>
          </p:cNvSpPr>
          <p:nvPr/>
        </p:nvSpPr>
        <p:spPr bwMode="auto">
          <a:xfrm>
            <a:off x="1827213" y="849313"/>
            <a:ext cx="2770187" cy="319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3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決定起始能力</a:t>
            </a:r>
            <a:r>
              <a:rPr kumimoji="0" lang="en-US" altLang="zh-TW" sz="1200">
                <a:latin typeface="Times New Roman" pitchFamily="18" charset="0"/>
                <a:ea typeface="標楷體" pitchFamily="65" charset="-120"/>
              </a:rPr>
              <a:t>(T</a:t>
            </a:r>
            <a:r>
              <a:rPr kumimoji="0" lang="zh-TW" altLang="en-US" sz="1200">
                <a:latin typeface="Times New Roman" pitchFamily="18" charset="0"/>
                <a:ea typeface="標楷體" pitchFamily="65" charset="-120"/>
              </a:rPr>
              <a:t>分數</a:t>
            </a:r>
            <a:r>
              <a:rPr kumimoji="0" lang="en-US" altLang="zh-TW" sz="1200">
                <a:latin typeface="Times New Roman" pitchFamily="18" charset="0"/>
                <a:ea typeface="標楷體" pitchFamily="65" charset="-120"/>
              </a:rPr>
              <a:t>40)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latin typeface="+mn-lt"/>
            </a:endParaRPr>
          </a:p>
        </p:txBody>
      </p:sp>
      <p:pic>
        <p:nvPicPr>
          <p:cNvPr id="14347" name="Picture 7" descr="01-第一題"/>
          <p:cNvPicPr>
            <a:picLocks noChangeArrowheads="1"/>
          </p:cNvPicPr>
          <p:nvPr/>
        </p:nvPicPr>
        <p:blipFill>
          <a:blip r:embed="rId2" cstate="print"/>
          <a:srcRect l="7707" t="6166" r="23091" b="31728"/>
          <a:stretch>
            <a:fillRect/>
          </a:stretch>
        </p:blipFill>
        <p:spPr bwMode="auto">
          <a:xfrm>
            <a:off x="5035550" y="522288"/>
            <a:ext cx="3370263" cy="1358900"/>
          </a:xfrm>
          <a:prstGeom prst="rect">
            <a:avLst/>
          </a:prstGeom>
          <a:solidFill>
            <a:srgbClr val="000000"/>
          </a:solidFill>
          <a:ln w="9525">
            <a:solidFill>
              <a:schemeClr val="accent3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14348" name="Rectangle 8"/>
          <p:cNvSpPr>
            <a:spLocks noChangeArrowheads="1"/>
          </p:cNvSpPr>
          <p:nvPr/>
        </p:nvSpPr>
        <p:spPr bwMode="auto">
          <a:xfrm>
            <a:off x="1827213" y="2054225"/>
            <a:ext cx="2770187" cy="319088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3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受試者反應</a:t>
            </a:r>
            <a:endParaRPr kumimoji="0" lang="zh-TW" altLang="en-US" sz="1200">
              <a:latin typeface="Times New Roman" pitchFamily="18" charset="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200" b="1">
              <a:latin typeface="Times New Roman" pitchFamily="18" charset="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latin typeface="+mn-lt"/>
            </a:endParaRPr>
          </a:p>
        </p:txBody>
      </p:sp>
      <p:sp>
        <p:nvSpPr>
          <p:cNvPr id="14349" name="AutoShape 9"/>
          <p:cNvSpPr>
            <a:spLocks noChangeArrowheads="1"/>
          </p:cNvSpPr>
          <p:nvPr/>
        </p:nvSpPr>
        <p:spPr bwMode="auto">
          <a:xfrm>
            <a:off x="1973263" y="2684463"/>
            <a:ext cx="2770187" cy="3190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答對</a:t>
            </a:r>
            <a:r>
              <a:rPr kumimoji="0" lang="en-US" altLang="zh-TW" sz="1200" b="1">
                <a:latin typeface="Times New Roman" pitchFamily="18" charset="0"/>
                <a:ea typeface="標楷體" pitchFamily="65" charset="-120"/>
              </a:rPr>
              <a:t>-</a:t>
            </a: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提供難度較高題目</a:t>
            </a:r>
            <a:endParaRPr kumimoji="0" lang="zh-TW" altLang="en-US">
              <a:latin typeface="+mn-lt"/>
            </a:endParaRPr>
          </a:p>
        </p:txBody>
      </p:sp>
      <p:pic>
        <p:nvPicPr>
          <p:cNvPr id="14350" name="Picture 10" descr="02-答對"/>
          <p:cNvPicPr>
            <a:picLocks noChangeAspect="1" noChangeArrowheads="1"/>
          </p:cNvPicPr>
          <p:nvPr/>
        </p:nvPicPr>
        <p:blipFill>
          <a:blip r:embed="rId3" cstate="print"/>
          <a:srcRect l="6792" r="19016" b="29451"/>
          <a:stretch>
            <a:fillRect/>
          </a:stretch>
        </p:blipFill>
        <p:spPr bwMode="auto">
          <a:xfrm>
            <a:off x="1827213" y="3233738"/>
            <a:ext cx="3208337" cy="1338262"/>
          </a:xfrm>
          <a:prstGeom prst="rect">
            <a:avLst/>
          </a:prstGeom>
          <a:noFill/>
          <a:ln w="9525">
            <a:solidFill>
              <a:schemeClr val="accent3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14351" name="AutoShape 11"/>
          <p:cNvSpPr>
            <a:spLocks noChangeArrowheads="1"/>
          </p:cNvSpPr>
          <p:nvPr/>
        </p:nvSpPr>
        <p:spPr bwMode="auto">
          <a:xfrm>
            <a:off x="5618163" y="2674938"/>
            <a:ext cx="2770187" cy="32067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答錯</a:t>
            </a:r>
            <a:r>
              <a:rPr kumimoji="0" lang="en-US" altLang="zh-TW" sz="1200" b="1">
                <a:latin typeface="Times New Roman" pitchFamily="18" charset="0"/>
                <a:ea typeface="標楷體" pitchFamily="65" charset="-120"/>
              </a:rPr>
              <a:t>-</a:t>
            </a: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提供難度較低題目</a:t>
            </a:r>
            <a:endParaRPr kumimoji="0" lang="zh-TW" altLang="en-US">
              <a:latin typeface="+mn-lt"/>
            </a:endParaRPr>
          </a:p>
        </p:txBody>
      </p:sp>
      <p:sp>
        <p:nvSpPr>
          <p:cNvPr id="14353" name="Rectangle 13"/>
          <p:cNvSpPr>
            <a:spLocks noChangeArrowheads="1"/>
          </p:cNvSpPr>
          <p:nvPr/>
        </p:nvSpPr>
        <p:spPr bwMode="auto">
          <a:xfrm>
            <a:off x="1779588" y="5089525"/>
            <a:ext cx="6897687" cy="319088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3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更新能力估計</a:t>
            </a:r>
            <a:endParaRPr kumimoji="0" lang="zh-TW" altLang="en-US" sz="1200">
              <a:latin typeface="Times New Roman" pitchFamily="18" charset="0"/>
              <a:ea typeface="標楷體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200" b="1">
              <a:latin typeface="Times New Roman" pitchFamily="18" charset="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latin typeface="+mn-lt"/>
            </a:endParaRPr>
          </a:p>
        </p:txBody>
      </p:sp>
      <p:sp>
        <p:nvSpPr>
          <p:cNvPr id="14354" name="AutoShape 14"/>
          <p:cNvSpPr>
            <a:spLocks noChangeArrowheads="1"/>
          </p:cNvSpPr>
          <p:nvPr/>
        </p:nvSpPr>
        <p:spPr bwMode="auto">
          <a:xfrm>
            <a:off x="1827213" y="1452563"/>
            <a:ext cx="2770187" cy="3190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accent3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呈現試題</a:t>
            </a:r>
            <a:r>
              <a:rPr kumimoji="0" lang="en-US" altLang="zh-TW" sz="1200">
                <a:latin typeface="Times New Roman" pitchFamily="18" charset="0"/>
                <a:ea typeface="標楷體" pitchFamily="65" charset="-120"/>
              </a:rPr>
              <a:t>(</a:t>
            </a:r>
            <a:r>
              <a:rPr kumimoji="0" lang="zh-TW" altLang="en-US" sz="1200">
                <a:latin typeface="Times New Roman" pitchFamily="18" charset="0"/>
                <a:ea typeface="標楷體" pitchFamily="65" charset="-120"/>
              </a:rPr>
              <a:t>難度</a:t>
            </a:r>
            <a:r>
              <a:rPr kumimoji="0" lang="en-US" altLang="zh-TW" sz="1200"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zh-TW" altLang="en-US" sz="1200">
                <a:latin typeface="Times New Roman" pitchFamily="18" charset="0"/>
                <a:ea typeface="標楷體" pitchFamily="65" charset="-120"/>
              </a:rPr>
              <a:t>量尺</a:t>
            </a:r>
            <a:r>
              <a:rPr kumimoji="0" lang="en-US" altLang="zh-TW" sz="1200">
                <a:latin typeface="Times New Roman" pitchFamily="18" charset="0"/>
                <a:ea typeface="標楷體" pitchFamily="65" charset="-120"/>
              </a:rPr>
              <a:t>35</a:t>
            </a:r>
            <a:r>
              <a:rPr kumimoji="0" lang="zh-TW" altLang="en-US" sz="1200">
                <a:latin typeface="Times New Roman" pitchFamily="18" charset="0"/>
                <a:ea typeface="標楷體" pitchFamily="65" charset="-120"/>
              </a:rPr>
              <a:t>至</a:t>
            </a:r>
            <a:r>
              <a:rPr kumimoji="0" lang="en-US" altLang="zh-TW" sz="1200">
                <a:latin typeface="Times New Roman" pitchFamily="18" charset="0"/>
                <a:ea typeface="標楷體" pitchFamily="65" charset="-120"/>
              </a:rPr>
              <a:t>45)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latin typeface="+mn-lt"/>
            </a:endParaRPr>
          </a:p>
        </p:txBody>
      </p:sp>
      <p:sp>
        <p:nvSpPr>
          <p:cNvPr id="14355" name="AutoShape 15"/>
          <p:cNvSpPr>
            <a:spLocks noChangeArrowheads="1"/>
          </p:cNvSpPr>
          <p:nvPr/>
        </p:nvSpPr>
        <p:spPr bwMode="auto">
          <a:xfrm>
            <a:off x="2119313" y="5718175"/>
            <a:ext cx="2770187" cy="31908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accent3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是否符合終止標準</a:t>
            </a:r>
            <a:endParaRPr kumimoji="0" lang="zh-TW" altLang="en-US">
              <a:latin typeface="+mn-lt"/>
            </a:endParaRPr>
          </a:p>
        </p:txBody>
      </p:sp>
      <p:sp>
        <p:nvSpPr>
          <p:cNvPr id="14356" name="AutoShape 16"/>
          <p:cNvSpPr>
            <a:spLocks noChangeArrowheads="1"/>
          </p:cNvSpPr>
          <p:nvPr/>
        </p:nvSpPr>
        <p:spPr bwMode="auto">
          <a:xfrm>
            <a:off x="5148263" y="5732463"/>
            <a:ext cx="2770187" cy="431800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</a:rPr>
              <a:t>達到測驗最大題數或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</a:rPr>
              <a:t>能力估計誤差小於</a:t>
            </a:r>
            <a:r>
              <a:rPr kumimoji="0" lang="en-US" altLang="zh-TW" sz="1200" b="1">
                <a:latin typeface="Times New Roman" pitchFamily="18" charset="0"/>
              </a:rPr>
              <a:t>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/>
          </a:p>
        </p:txBody>
      </p:sp>
      <p:sp>
        <p:nvSpPr>
          <p:cNvPr id="14357" name="Rectangle 17"/>
          <p:cNvSpPr>
            <a:spLocks noChangeArrowheads="1"/>
          </p:cNvSpPr>
          <p:nvPr/>
        </p:nvSpPr>
        <p:spPr bwMode="auto">
          <a:xfrm>
            <a:off x="3492500" y="6381750"/>
            <a:ext cx="2770188" cy="319088"/>
          </a:xfrm>
          <a:prstGeom prst="rect">
            <a:avLst/>
          </a:prstGeom>
          <a:solidFill>
            <a:srgbClr val="99CCFF"/>
          </a:solidFill>
          <a:ln w="9525">
            <a:solidFill>
              <a:schemeClr val="accent3">
                <a:lumMod val="25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結束測驗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>
              <a:latin typeface="+mn-lt"/>
            </a:endParaRPr>
          </a:p>
        </p:txBody>
      </p:sp>
      <p:sp>
        <p:nvSpPr>
          <p:cNvPr id="14358" name="Line 18"/>
          <p:cNvSpPr>
            <a:spLocks noChangeShapeType="1"/>
          </p:cNvSpPr>
          <p:nvPr/>
        </p:nvSpPr>
        <p:spPr bwMode="auto">
          <a:xfrm flipH="1" flipV="1">
            <a:off x="1390650" y="2290763"/>
            <a:ext cx="12700" cy="3673475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4359" name="Line 20"/>
          <p:cNvSpPr>
            <a:spLocks noChangeShapeType="1"/>
          </p:cNvSpPr>
          <p:nvPr/>
        </p:nvSpPr>
        <p:spPr bwMode="auto">
          <a:xfrm>
            <a:off x="3200400" y="593725"/>
            <a:ext cx="0" cy="268288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4360" name="Line 21"/>
          <p:cNvSpPr>
            <a:spLocks noChangeShapeType="1"/>
          </p:cNvSpPr>
          <p:nvPr/>
        </p:nvSpPr>
        <p:spPr bwMode="auto">
          <a:xfrm>
            <a:off x="3211513" y="1185863"/>
            <a:ext cx="0" cy="268287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4361" name="Line 22"/>
          <p:cNvSpPr>
            <a:spLocks noChangeShapeType="1"/>
          </p:cNvSpPr>
          <p:nvPr/>
        </p:nvSpPr>
        <p:spPr bwMode="auto">
          <a:xfrm>
            <a:off x="3211513" y="1789113"/>
            <a:ext cx="0" cy="268287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4362" name="Line 23"/>
          <p:cNvSpPr>
            <a:spLocks noChangeShapeType="1"/>
          </p:cNvSpPr>
          <p:nvPr/>
        </p:nvSpPr>
        <p:spPr bwMode="auto">
          <a:xfrm>
            <a:off x="3211513" y="2398713"/>
            <a:ext cx="0" cy="266700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4363" name="Line 24"/>
          <p:cNvSpPr>
            <a:spLocks noChangeShapeType="1"/>
          </p:cNvSpPr>
          <p:nvPr/>
        </p:nvSpPr>
        <p:spPr bwMode="auto">
          <a:xfrm rot="18878514">
            <a:off x="5048251" y="2097087"/>
            <a:ext cx="246062" cy="906463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3335" name="Rectangle 25"/>
          <p:cNvSpPr>
            <a:spLocks noChangeArrowheads="1"/>
          </p:cNvSpPr>
          <p:nvPr/>
        </p:nvSpPr>
        <p:spPr bwMode="auto">
          <a:xfrm>
            <a:off x="1839913" y="4510088"/>
            <a:ext cx="32083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難度</a:t>
            </a:r>
            <a:r>
              <a:rPr kumimoji="0" lang="en-US" altLang="zh-TW" sz="1200" b="1"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量尺</a:t>
            </a:r>
            <a:r>
              <a:rPr kumimoji="0" lang="en-US" altLang="zh-TW" sz="1200" b="1">
                <a:latin typeface="Times New Roman" pitchFamily="18" charset="0"/>
                <a:ea typeface="標楷體" pitchFamily="65" charset="-120"/>
              </a:rPr>
              <a:t>=54</a:t>
            </a:r>
            <a:endParaRPr kumimoji="0" lang="en-US" altLang="zh-TW">
              <a:latin typeface="Calibri" pitchFamily="34" charset="0"/>
            </a:endParaRPr>
          </a:p>
        </p:txBody>
      </p:sp>
      <p:sp>
        <p:nvSpPr>
          <p:cNvPr id="14365" name="Line 26"/>
          <p:cNvSpPr>
            <a:spLocks noChangeShapeType="1"/>
          </p:cNvSpPr>
          <p:nvPr/>
        </p:nvSpPr>
        <p:spPr bwMode="auto">
          <a:xfrm>
            <a:off x="5003800" y="5445125"/>
            <a:ext cx="0" cy="431800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4367" name="Line 28"/>
          <p:cNvSpPr>
            <a:spLocks noChangeShapeType="1"/>
          </p:cNvSpPr>
          <p:nvPr/>
        </p:nvSpPr>
        <p:spPr bwMode="auto">
          <a:xfrm>
            <a:off x="5003800" y="6021388"/>
            <a:ext cx="0" cy="341312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4368" name="Line 29"/>
          <p:cNvSpPr>
            <a:spLocks noChangeShapeType="1"/>
          </p:cNvSpPr>
          <p:nvPr/>
        </p:nvSpPr>
        <p:spPr bwMode="auto">
          <a:xfrm rot="-5400000">
            <a:off x="4838700" y="1412875"/>
            <a:ext cx="0" cy="368300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13339" name="Text Box 32"/>
          <p:cNvSpPr txBox="1">
            <a:spLocks noChangeArrowheads="1"/>
          </p:cNvSpPr>
          <p:nvPr/>
        </p:nvSpPr>
        <p:spPr bwMode="auto">
          <a:xfrm>
            <a:off x="996950" y="5429250"/>
            <a:ext cx="5683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200" b="1">
                <a:latin typeface="標楷體" pitchFamily="65" charset="-120"/>
                <a:ea typeface="標楷體" pitchFamily="65" charset="-120"/>
              </a:rPr>
              <a:t>否</a:t>
            </a:r>
            <a:endParaRPr kumimoji="0" lang="zh-TW" altLang="en-US"/>
          </a:p>
        </p:txBody>
      </p:sp>
      <p:sp>
        <p:nvSpPr>
          <p:cNvPr id="13340" name="Text Box 37"/>
          <p:cNvSpPr txBox="1">
            <a:spLocks noChangeArrowheads="1"/>
          </p:cNvSpPr>
          <p:nvPr/>
        </p:nvSpPr>
        <p:spPr bwMode="auto">
          <a:xfrm flipH="1">
            <a:off x="4211638" y="6092825"/>
            <a:ext cx="4333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200" b="1">
                <a:latin typeface="標楷體" pitchFamily="65" charset="-120"/>
                <a:ea typeface="標楷體" pitchFamily="65" charset="-120"/>
              </a:rPr>
              <a:t>是</a:t>
            </a:r>
            <a:endParaRPr kumimoji="0" lang="zh-TW" altLang="en-US"/>
          </a:p>
        </p:txBody>
      </p:sp>
      <p:sp>
        <p:nvSpPr>
          <p:cNvPr id="13341" name="Rectangle 25"/>
          <p:cNvSpPr>
            <a:spLocks noChangeArrowheads="1"/>
          </p:cNvSpPr>
          <p:nvPr/>
        </p:nvSpPr>
        <p:spPr bwMode="auto">
          <a:xfrm>
            <a:off x="5254625" y="4533900"/>
            <a:ext cx="32083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難度</a:t>
            </a:r>
            <a:r>
              <a:rPr kumimoji="0" lang="en-US" altLang="zh-TW" sz="1200" b="1"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量尺</a:t>
            </a:r>
            <a:r>
              <a:rPr kumimoji="0" lang="en-US" altLang="zh-TW" sz="1200" b="1">
                <a:latin typeface="Times New Roman" pitchFamily="18" charset="0"/>
                <a:ea typeface="標楷體" pitchFamily="65" charset="-120"/>
              </a:rPr>
              <a:t>=42</a:t>
            </a:r>
            <a:endParaRPr kumimoji="0" lang="en-US" altLang="zh-TW">
              <a:latin typeface="Calibri" pitchFamily="34" charset="0"/>
            </a:endParaRPr>
          </a:p>
        </p:txBody>
      </p:sp>
      <p:sp>
        <p:nvSpPr>
          <p:cNvPr id="13342" name="Rectangle 25"/>
          <p:cNvSpPr>
            <a:spLocks noChangeArrowheads="1"/>
          </p:cNvSpPr>
          <p:nvPr/>
        </p:nvSpPr>
        <p:spPr bwMode="auto">
          <a:xfrm>
            <a:off x="5121275" y="1863725"/>
            <a:ext cx="32083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難度</a:t>
            </a:r>
            <a:r>
              <a:rPr kumimoji="0" lang="en-US" altLang="zh-TW" sz="1200" b="1">
                <a:latin typeface="Times New Roman" pitchFamily="18" charset="0"/>
                <a:ea typeface="標楷體" pitchFamily="65" charset="-120"/>
              </a:rPr>
              <a:t>T</a:t>
            </a:r>
            <a:r>
              <a:rPr kumimoji="0" lang="zh-TW" altLang="en-US" sz="1200" b="1">
                <a:latin typeface="Times New Roman" pitchFamily="18" charset="0"/>
                <a:ea typeface="標楷體" pitchFamily="65" charset="-120"/>
              </a:rPr>
              <a:t>量尺</a:t>
            </a:r>
            <a:r>
              <a:rPr kumimoji="0" lang="en-US" altLang="zh-TW" sz="1200" b="1">
                <a:latin typeface="Times New Roman" pitchFamily="18" charset="0"/>
                <a:ea typeface="標楷體" pitchFamily="65" charset="-120"/>
              </a:rPr>
              <a:t>=45</a:t>
            </a:r>
            <a:endParaRPr kumimoji="0" lang="en-US" altLang="zh-TW">
              <a:latin typeface="Calibri" pitchFamily="34" charset="0"/>
            </a:endParaRPr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 rot="18878514">
            <a:off x="3783806" y="4496594"/>
            <a:ext cx="26988" cy="628650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38" name="Line 24"/>
          <p:cNvSpPr>
            <a:spLocks noChangeShapeType="1"/>
          </p:cNvSpPr>
          <p:nvPr/>
        </p:nvSpPr>
        <p:spPr bwMode="auto">
          <a:xfrm rot="18878514" flipH="1">
            <a:off x="6039644" y="4780757"/>
            <a:ext cx="577850" cy="42862"/>
          </a:xfrm>
          <a:prstGeom prst="line">
            <a:avLst/>
          </a:prstGeom>
          <a:noFill/>
          <a:ln w="76200" cmpd="thinThick">
            <a:solidFill>
              <a:schemeClr val="accent3">
                <a:lumMod val="2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>
              <a:latin typeface="+mn-lt"/>
            </a:endParaRPr>
          </a:p>
        </p:txBody>
      </p:sp>
      <p:sp>
        <p:nvSpPr>
          <p:cNvPr id="39" name="向右箭號 38"/>
          <p:cNvSpPr/>
          <p:nvPr/>
        </p:nvSpPr>
        <p:spPr>
          <a:xfrm>
            <a:off x="4859338" y="5876925"/>
            <a:ext cx="288925" cy="73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/>
          </a:p>
        </p:txBody>
      </p:sp>
      <p:pic>
        <p:nvPicPr>
          <p:cNvPr id="13346" name="Picture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" t="20123" r="23825" b="31979"/>
          <a:stretch>
            <a:fillRect/>
          </a:stretch>
        </p:blipFill>
        <p:spPr bwMode="auto">
          <a:xfrm>
            <a:off x="5292725" y="3182938"/>
            <a:ext cx="3529013" cy="1398587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99" name="投影片編號版面配置區 34"/>
          <p:cNvSpPr txBox="1">
            <a:spLocks noGrp="1"/>
          </p:cNvSpPr>
          <p:nvPr/>
        </p:nvSpPr>
        <p:spPr bwMode="auto">
          <a:xfrm>
            <a:off x="612775" y="6356350"/>
            <a:ext cx="1981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fld id="{4ED72766-96F7-498E-A86C-AA84C2ECD0F3}" type="slidenum">
              <a:rPr kumimoji="0" lang="en-US" altLang="zh-TW" sz="1400">
                <a:solidFill>
                  <a:schemeClr val="tx2"/>
                </a:solidFill>
              </a:rPr>
              <a:pPr/>
              <a:t>23</a:t>
            </a:fld>
            <a:endParaRPr kumimoji="0" lang="en-US" altLang="zh-TW" sz="1400">
              <a:solidFill>
                <a:schemeClr val="tx2"/>
              </a:solidFill>
            </a:endParaRPr>
          </a:p>
        </p:txBody>
      </p:sp>
      <p:sp>
        <p:nvSpPr>
          <p:cNvPr id="36900" name="頁尾版面配置區 35"/>
          <p:cNvSpPr txBox="1">
            <a:spLocks noGrp="1"/>
          </p:cNvSpPr>
          <p:nvPr/>
        </p:nvSpPr>
        <p:spPr bwMode="auto">
          <a:xfrm>
            <a:off x="2898775" y="6356350"/>
            <a:ext cx="3505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r"/>
            <a:endParaRPr kumimoji="0" lang="en-US" altLang="zh-TW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86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4345" grpId="0" animBg="1"/>
      <p:bldP spid="14346" grpId="0" animBg="1"/>
      <p:bldP spid="14348" grpId="0" animBg="1"/>
      <p:bldP spid="14349" grpId="0" animBg="1"/>
      <p:bldP spid="14351" grpId="0" animBg="1"/>
      <p:bldP spid="14353" grpId="0" animBg="1"/>
      <p:bldP spid="14354" grpId="0" animBg="1"/>
      <p:bldP spid="14355" grpId="0" animBg="1"/>
      <p:bldP spid="14356" grpId="0" animBg="1"/>
      <p:bldP spid="14357" grpId="0" animBg="1"/>
      <p:bldP spid="13335" grpId="0"/>
      <p:bldP spid="13339" grpId="0"/>
      <p:bldP spid="13340" grpId="0"/>
      <p:bldP spid="13341" grpId="0"/>
      <p:bldP spid="13342" grpId="0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latin typeface="文鼎中特廣告體" pitchFamily="34" charset="-120"/>
                <a:ea typeface="文鼎中特廣告體" pitchFamily="34" charset="-120"/>
              </a:rPr>
              <a:t>如何進行補救教學</a:t>
            </a:r>
            <a:endParaRPr lang="zh-TW" altLang="en-US" sz="5400" dirty="0">
              <a:latin typeface="文鼎中特廣告體" pitchFamily="34" charset="-120"/>
              <a:ea typeface="文鼎中特廣告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1782146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了解學生的狀況。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篩選時的評估資料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電腦測驗的結果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學科知識基本架構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右大括弧 5"/>
          <p:cNvSpPr/>
          <p:nvPr/>
        </p:nvSpPr>
        <p:spPr>
          <a:xfrm>
            <a:off x="6012160" y="1988840"/>
            <a:ext cx="864096" cy="3591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6948264" y="1782146"/>
            <a:ext cx="615553" cy="4037113"/>
          </a:xfrm>
          <a:prstGeom prst="rect">
            <a:avLst/>
          </a:prstGeom>
          <a:noFill/>
          <a:ln w="31750" cmpd="thickThin"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確立補救學生的初始行為</a:t>
            </a:r>
            <a:endParaRPr lang="zh-TW" altLang="en-US" sz="2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1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施測結束後</a:t>
            </a:r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測驗結果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報告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759"/>
          <a:stretch/>
        </p:blipFill>
        <p:spPr bwMode="auto">
          <a:xfrm>
            <a:off x="323528" y="1484784"/>
            <a:ext cx="292381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2339752" y="4259813"/>
            <a:ext cx="648072" cy="642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611560" y="4397846"/>
            <a:ext cx="1613337" cy="36656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3" descr="C:\Users\laiyl\Desktop\下修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42" y="2132856"/>
            <a:ext cx="5262265" cy="3600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6588224" y="4764207"/>
            <a:ext cx="864096" cy="7200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4060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施測結束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測驗結果報告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27584" y="6190002"/>
            <a:ext cx="687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全國施測完畢經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數據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統計後得診斷圖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之</a:t>
            </a:r>
            <a:r>
              <a:rPr lang="en-US" altLang="zh-TW" dirty="0" smtClean="0">
                <a:solidFill>
                  <a:srgbClr val="FF0000"/>
                </a:solidFill>
                <a:ea typeface="標楷體" pitchFamily="65" charset="-120"/>
                <a:cs typeface="Times New Roman" pitchFamily="18" charset="0"/>
              </a:rPr>
              <a:t>T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分數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669404" y="1700808"/>
            <a:ext cx="7863036" cy="4392488"/>
            <a:chOff x="1835696" y="3997014"/>
            <a:chExt cx="6953597" cy="2113608"/>
          </a:xfrm>
        </p:grpSpPr>
        <p:pic>
          <p:nvPicPr>
            <p:cNvPr id="15" name="Picture 8" descr="C:\Users\laiyl\Desktop\1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997014"/>
              <a:ext cx="6953597" cy="21136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6221" y="4497245"/>
              <a:ext cx="1108058" cy="29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3934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施測結束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後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測驗結果報告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7" descr="C:\Users\laiyl\Desktop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424936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45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1052736"/>
            <a:ext cx="6462464" cy="205359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學科知識基本架構</a:t>
            </a:r>
            <a:r>
              <a:rPr lang="en-US" altLang="zh-TW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6000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411760" y="2564904"/>
            <a:ext cx="2358008" cy="936104"/>
          </a:xfrm>
        </p:spPr>
        <p:txBody>
          <a:bodyPr/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國語科</a:t>
            </a:r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4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07904" y="3501008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數學科</a:t>
            </a:r>
            <a:endParaRPr lang="en-US" altLang="zh-TW" sz="48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04048" y="4509120"/>
            <a:ext cx="2031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英語科</a:t>
            </a:r>
            <a:endParaRPr lang="zh-TW" altLang="en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776" y="1052736"/>
            <a:ext cx="5616624" cy="2053590"/>
          </a:xfrm>
        </p:spPr>
        <p:txBody>
          <a:bodyPr>
            <a:normAutofit fontScale="90000"/>
          </a:bodyPr>
          <a:lstStyle/>
          <a:p>
            <a:r>
              <a:rPr lang="zh-TW" altLang="en-US" sz="7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補救教學</a:t>
            </a:r>
            <a:r>
              <a:rPr lang="en-US" altLang="zh-TW" sz="7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基本學習內容</a:t>
            </a:r>
            <a: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27784" y="3140968"/>
            <a:ext cx="6172200" cy="1080120"/>
          </a:xfrm>
        </p:spPr>
        <p:txBody>
          <a:bodyPr>
            <a:normAutofit/>
          </a:bodyPr>
          <a:lstStyle/>
          <a:p>
            <a:r>
              <a:rPr lang="zh-TW" altLang="en-US" sz="5400" dirty="0" smtClean="0"/>
              <a:t>哪裡可以找得到？</a:t>
            </a:r>
            <a:endParaRPr lang="zh-TW" altLang="en-US" sz="54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627784" y="43651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/>
              <a:t>教育部網站</a:t>
            </a:r>
            <a:endParaRPr lang="zh-TW" altLang="en-US" sz="3600" dirty="0"/>
          </a:p>
        </p:txBody>
      </p:sp>
      <p:sp>
        <p:nvSpPr>
          <p:cNvPr id="5" name="向右箭號 4"/>
          <p:cNvSpPr/>
          <p:nvPr/>
        </p:nvSpPr>
        <p:spPr>
          <a:xfrm>
            <a:off x="5220072" y="4328229"/>
            <a:ext cx="50405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868144" y="4426660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國民教育司</a:t>
            </a:r>
            <a:endParaRPr lang="zh-TW" altLang="en-US" sz="4000" dirty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195736" y="513454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或打關鍵字：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補救教學基本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學習內容</a:t>
            </a:r>
          </a:p>
        </p:txBody>
      </p:sp>
    </p:spTree>
    <p:extLst>
      <p:ext uri="{BB962C8B-B14F-4D97-AF65-F5344CB8AC3E}">
        <p14:creationId xmlns="" xmlns:p14="http://schemas.microsoft.com/office/powerpoint/2010/main" val="192614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6864" cy="1143000"/>
          </a:xfrm>
        </p:spPr>
        <p:txBody>
          <a:bodyPr>
            <a:noAutofit/>
          </a:bodyPr>
          <a:lstStyle/>
          <a:p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不管是一般補救教學或是小組補救教學</a:t>
            </a:r>
            <a:r>
              <a:rPr lang="en-US" altLang="zh-TW" sz="66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6600" dirty="0" smtClean="0">
                <a:latin typeface="標楷體" pitchFamily="65" charset="-120"/>
                <a:ea typeface="標楷體" pitchFamily="65" charset="-120"/>
              </a:rPr>
              <a:t>皆要進行</a:t>
            </a:r>
            <a:r>
              <a:rPr lang="zh-TW" altLang="en-US" sz="66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診斷</a:t>
            </a:r>
            <a:r>
              <a:rPr lang="zh-TW" altLang="en-US" sz="66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66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icture 3" descr="BAD0100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4278813"/>
            <a:ext cx="2808312" cy="2579188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467600" cy="652934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圖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國語文指標系統架構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圖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627784" y="1700808"/>
            <a:ext cx="3024336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2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國語文學力</a:t>
            </a:r>
            <a:endParaRPr kumimoji="1" lang="zh-TW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4211960" y="2924944"/>
            <a:ext cx="367240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95936" y="3356992"/>
            <a:ext cx="432048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華康仿宋體W4" charset="-120"/>
                <a:cs typeface="新細明體" pitchFamily="18" charset="-120"/>
              </a:rPr>
              <a:t>說</a:t>
            </a:r>
            <a:endParaRPr kumimoji="1" lang="zh-TW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cxnSp>
        <p:nvCxnSpPr>
          <p:cNvPr id="17" name="直線接點 16"/>
          <p:cNvCxnSpPr>
            <a:endCxn id="25605" idx="0"/>
          </p:cNvCxnSpPr>
          <p:nvPr/>
        </p:nvCxnSpPr>
        <p:spPr>
          <a:xfrm>
            <a:off x="899592" y="3041526"/>
            <a:ext cx="4924" cy="36004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1835696" y="2636912"/>
            <a:ext cx="0" cy="36004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群組 48"/>
          <p:cNvGrpSpPr/>
          <p:nvPr/>
        </p:nvGrpSpPr>
        <p:grpSpPr>
          <a:xfrm>
            <a:off x="611560" y="2276872"/>
            <a:ext cx="7848872" cy="1628750"/>
            <a:chOff x="611560" y="2276872"/>
            <a:chExt cx="7848872" cy="1628750"/>
          </a:xfrm>
        </p:grpSpPr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5508104" y="3212976"/>
              <a:ext cx="1296144" cy="504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寫</a:t>
              </a:r>
              <a:r>
                <a:rPr kumimoji="1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(</a:t>
              </a:r>
              <a:r>
                <a:rPr kumimoji="1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字</a:t>
              </a:r>
              <a:r>
                <a:rPr kumimoji="1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)</a:t>
              </a:r>
              <a:endParaRPr kumimoji="1" lang="zh-TW" altLang="zh-TW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6948264" y="3212976"/>
              <a:ext cx="1512168" cy="5040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(</a:t>
              </a:r>
              <a:r>
                <a:rPr kumimoji="1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寫</a:t>
              </a:r>
              <a:r>
                <a:rPr kumimoji="1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)</a:t>
              </a:r>
              <a:r>
                <a:rPr kumimoji="1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  <a:cs typeface="新細明體" pitchFamily="18" charset="-120"/>
                </a:rPr>
                <a:t>作</a:t>
              </a:r>
              <a:endParaRPr kumimoji="1" lang="zh-TW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endParaRPr>
            </a:p>
          </p:txBody>
        </p:sp>
        <p:grpSp>
          <p:nvGrpSpPr>
            <p:cNvPr id="48" name="群組 47"/>
            <p:cNvGrpSpPr/>
            <p:nvPr/>
          </p:nvGrpSpPr>
          <p:grpSpPr>
            <a:xfrm>
              <a:off x="611560" y="2276872"/>
              <a:ext cx="7272808" cy="1628750"/>
              <a:chOff x="611560" y="2276872"/>
              <a:chExt cx="7272808" cy="1628750"/>
            </a:xfrm>
          </p:grpSpPr>
          <p:sp>
            <p:nvSpPr>
              <p:cNvPr id="25603" name="Text Box 3"/>
              <p:cNvSpPr txBox="1">
                <a:spLocks noChangeArrowheads="1"/>
              </p:cNvSpPr>
              <p:nvPr/>
            </p:nvSpPr>
            <p:spPr bwMode="auto">
              <a:xfrm>
                <a:off x="1403648" y="2321446"/>
                <a:ext cx="1043657" cy="342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itchFamily="18" charset="0"/>
                    <a:ea typeface="華康仿宋體W4" charset="-120"/>
                    <a:cs typeface="新細明體" pitchFamily="18" charset="-120"/>
                  </a:rPr>
                  <a:t>接收</a:t>
                </a:r>
                <a:endParaRPr kumimoji="1" lang="zh-TW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5604" name="Text Box 4"/>
              <p:cNvSpPr txBox="1">
                <a:spLocks noChangeArrowheads="1"/>
              </p:cNvSpPr>
              <p:nvPr/>
            </p:nvSpPr>
            <p:spPr bwMode="auto">
              <a:xfrm>
                <a:off x="6228184" y="2276872"/>
                <a:ext cx="1296144" cy="3429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000" b="1" i="0" u="none" strike="noStrike" cap="none" normalizeH="0" baseline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Times New Roman" pitchFamily="18" charset="0"/>
                    <a:ea typeface="華康仿宋體W4" charset="-120"/>
                    <a:cs typeface="新細明體" pitchFamily="18" charset="-120"/>
                  </a:rPr>
                  <a:t>表達</a:t>
                </a:r>
                <a:endParaRPr kumimoji="1" lang="zh-TW" sz="20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5605" name="Text Box 5"/>
              <p:cNvSpPr txBox="1">
                <a:spLocks noChangeArrowheads="1"/>
              </p:cNvSpPr>
              <p:nvPr/>
            </p:nvSpPr>
            <p:spPr bwMode="auto">
              <a:xfrm>
                <a:off x="611560" y="3401566"/>
                <a:ext cx="585911" cy="5040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華康仿宋體W4" charset="-120"/>
                    <a:cs typeface="新細明體" pitchFamily="18" charset="-120"/>
                  </a:rPr>
                  <a:t>聽</a:t>
                </a:r>
                <a:endParaRPr kumimoji="1" lang="zh-TW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sp>
            <p:nvSpPr>
              <p:cNvPr id="25606" name="Text Box 6"/>
              <p:cNvSpPr txBox="1">
                <a:spLocks noChangeArrowheads="1"/>
              </p:cNvSpPr>
              <p:nvPr/>
            </p:nvSpPr>
            <p:spPr bwMode="auto">
              <a:xfrm>
                <a:off x="2267744" y="3401566"/>
                <a:ext cx="576064" cy="5040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華康仿宋體W4" charset="-120"/>
                    <a:cs typeface="新細明體" pitchFamily="18" charset="-120"/>
                  </a:rPr>
                  <a:t>讀</a:t>
                </a:r>
                <a:endParaRPr kumimoji="1" lang="zh-TW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新細明體" pitchFamily="18" charset="-120"/>
                  <a:cs typeface="新細明體" pitchFamily="18" charset="-120"/>
                </a:endParaRPr>
              </a:p>
            </p:txBody>
          </p:sp>
          <p:cxnSp>
            <p:nvCxnSpPr>
              <p:cNvPr id="13" name="直線接點 12"/>
              <p:cNvCxnSpPr/>
              <p:nvPr/>
            </p:nvCxnSpPr>
            <p:spPr>
              <a:xfrm>
                <a:off x="899592" y="3041526"/>
                <a:ext cx="1728192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/>
              <p:cNvCxnSpPr/>
              <p:nvPr/>
            </p:nvCxnSpPr>
            <p:spPr>
              <a:xfrm>
                <a:off x="2627784" y="3041526"/>
                <a:ext cx="4924" cy="36004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/>
              <p:cNvCxnSpPr>
                <a:endCxn id="25607" idx="0"/>
              </p:cNvCxnSpPr>
              <p:nvPr/>
            </p:nvCxnSpPr>
            <p:spPr>
              <a:xfrm>
                <a:off x="4211960" y="2924944"/>
                <a:ext cx="0" cy="43204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接點 20"/>
              <p:cNvCxnSpPr/>
              <p:nvPr/>
            </p:nvCxnSpPr>
            <p:spPr>
              <a:xfrm>
                <a:off x="6012160" y="2924944"/>
                <a:ext cx="0" cy="288032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接點 21"/>
              <p:cNvCxnSpPr/>
              <p:nvPr/>
            </p:nvCxnSpPr>
            <p:spPr>
              <a:xfrm>
                <a:off x="7884368" y="2924944"/>
                <a:ext cx="0" cy="288032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/>
              <p:cNvCxnSpPr/>
              <p:nvPr/>
            </p:nvCxnSpPr>
            <p:spPr>
              <a:xfrm>
                <a:off x="5508104" y="2492896"/>
                <a:ext cx="0" cy="432048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接點 33"/>
              <p:cNvCxnSpPr>
                <a:stCxn id="25603" idx="3"/>
              </p:cNvCxnSpPr>
              <p:nvPr/>
            </p:nvCxnSpPr>
            <p:spPr>
              <a:xfrm>
                <a:off x="2447305" y="2492896"/>
                <a:ext cx="378087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512" y="4005064"/>
            <a:ext cx="1512168" cy="1584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態度與技巧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感知與記憶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理解與組織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評判與應用</a:t>
            </a:r>
            <a:endParaRPr kumimoji="1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835696" y="4005064"/>
            <a:ext cx="1484908" cy="2160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態度與方法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感知與記憶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理解與組織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想像與鑑賞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評判與應用</a:t>
            </a:r>
            <a:endParaRPr kumimoji="1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419872" y="4005064"/>
            <a:ext cx="1872208" cy="1584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基本說話能力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口語表達能力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公開表達能力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口語溝通能力</a:t>
            </a:r>
            <a:endParaRPr kumimoji="1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5436096" y="4005064"/>
            <a:ext cx="1440160" cy="27363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執筆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書寫能力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筆順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結構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佈局章法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書寫常識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欣賞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7020272" y="3933056"/>
            <a:ext cx="1800200" cy="27363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認知與態度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審題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立意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選材與運材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佈局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語法與修辭</a:t>
            </a:r>
            <a:endParaRPr kumimoji="1" lang="en-US" altLang="zh-TW" sz="2000" dirty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評鑑與分享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74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768752" cy="1117486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補救教學基本學習內容</a:t>
            </a:r>
            <a:br>
              <a:rPr lang="zh-TW" altLang="en-US" sz="32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國民小學語文學習領域（國語文）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sz="3200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7610388"/>
              </p:ext>
            </p:extLst>
          </p:nvPr>
        </p:nvGraphicFramePr>
        <p:xfrm>
          <a:off x="1979713" y="1412776"/>
          <a:ext cx="6984776" cy="4618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2088232"/>
                <a:gridCol w="1656184"/>
                <a:gridCol w="1512169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注音符號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字詞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句子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標楷體" pitchFamily="65" charset="-120"/>
                          <a:ea typeface="標楷體" pitchFamily="65" charset="-120"/>
                        </a:rPr>
                        <a:t>篇章</a:t>
                      </a:r>
                      <a:endParaRPr lang="zh-TW" altLang="en-US" sz="24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認念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書寫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拼音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朗讀與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11150" indent="0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閱讀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紀錄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應用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二年級後</a:t>
                      </a:r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認念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書寫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聽寫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應用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11150" indent="-311150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利用簡單造字原理輔助識字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01625" marR="0" indent="-301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使用工具書協助識字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01625" marR="0" indent="-301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二年級後</a:t>
                      </a:r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01625" indent="-301625"/>
                      <a:endParaRPr lang="zh-TW" altLang="en-US" sz="2400" b="1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聆聽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說話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92100" indent="-292100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朗讀與閱讀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書寫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聆聽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說話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閱讀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4.</a:t>
                      </a:r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寫作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52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979712" y="2348880"/>
            <a:ext cx="6768752" cy="410445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各年級基本學習內容項目如下：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一年級：認念、書寫、拼音、朗讀與閱讀、記錄 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二年級：拼音、朗讀與閱讀、記錄、應用 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三年級：朗讀與閱讀、記錄、應用 </a:t>
            </a:r>
          </a:p>
          <a:p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四年級：應用 </a:t>
            </a:r>
          </a:p>
          <a:p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、六年級注音符號運用能力已臻精熟，故不再細列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注音符號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運用內容。 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84776" cy="133351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補救教學基本學習內容</a:t>
            </a:r>
            <a:br>
              <a:rPr lang="zh-TW" altLang="en-US" sz="32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國民小學語文學習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領域（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國語文）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694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標題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84776" cy="133351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補救教學基本學習內容</a:t>
            </a:r>
            <a:br>
              <a:rPr lang="zh-TW" altLang="en-US" sz="32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國民小學語文學習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領域（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國語文）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sz="3200" dirty="0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9239631"/>
              </p:ext>
            </p:extLst>
          </p:nvPr>
        </p:nvGraphicFramePr>
        <p:xfrm>
          <a:off x="539553" y="2420888"/>
          <a:ext cx="8496944" cy="3823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742"/>
                <a:gridCol w="952244"/>
                <a:gridCol w="1025493"/>
                <a:gridCol w="1025493"/>
                <a:gridCol w="1025493"/>
                <a:gridCol w="1025493"/>
                <a:gridCol w="1025493"/>
                <a:gridCol w="1025493"/>
              </a:tblGrid>
              <a:tr h="454813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一年級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二年級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三年級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四年級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五年級 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六年級</a:t>
                      </a:r>
                    </a:p>
                  </a:txBody>
                  <a:tcPr anchor="ctr"/>
                </a:tc>
              </a:tr>
              <a:tr h="454813">
                <a:tc rowSpan="2"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認念量</a:t>
                      </a:r>
                      <a:endParaRPr lang="zh-TW" alt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國字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2400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5481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語詞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3600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54813">
                <a:tc rowSpan="2"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書寫量</a:t>
                      </a:r>
                      <a:endParaRPr lang="zh-TW" alt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國字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1800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5481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語詞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2400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54813">
                <a:tc rowSpan="2"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聽寫量</a:t>
                      </a:r>
                      <a:endParaRPr lang="zh-TW" altLang="en-US" sz="2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國字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600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900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1800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45481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語詞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1600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2000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2400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560728"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100</a:t>
                      </a:r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課綱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識字量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第一學習階段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700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～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800 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第二學習階段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1,500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～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1,800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第三學習階段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2,200</a:t>
                      </a:r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～</a:t>
                      </a:r>
                      <a:r>
                        <a:rPr lang="en-US" altLang="zh-TW" dirty="0" smtClean="0">
                          <a:latin typeface="標楷體" pitchFamily="65" charset="-120"/>
                          <a:ea typeface="標楷體" pitchFamily="65" charset="-120"/>
                        </a:rPr>
                        <a:t>2,700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34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評量的另一項資料</a:t>
            </a:r>
            <a:r>
              <a:rPr lang="en-US" altLang="zh-TW" smtClean="0"/>
              <a:t>—</a:t>
            </a:r>
            <a:r>
              <a:rPr lang="zh-TW" altLang="en-US" smtClean="0"/>
              <a:t>速度</a:t>
            </a: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eaLnBrk="1" hangingPunct="1"/>
            <a:r>
              <a:rPr lang="zh-TW" altLang="en-US" smtClean="0"/>
              <a:t>自動化程度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識字流暢性可以增加提供閱讀理解的認知容量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數值檢索（直接提取）可以增加提供計算或解決問題的認知容量</a:t>
            </a:r>
          </a:p>
        </p:txBody>
      </p:sp>
      <p:pic>
        <p:nvPicPr>
          <p:cNvPr id="36868" name="Picture 2" descr="yale_readingproc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14750"/>
            <a:ext cx="65246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字方塊 4"/>
          <p:cNvSpPr txBox="1">
            <a:spLocks noChangeArrowheads="1"/>
          </p:cNvSpPr>
          <p:nvPr/>
        </p:nvSpPr>
        <p:spPr bwMode="auto">
          <a:xfrm>
            <a:off x="1000125" y="5842000"/>
            <a:ext cx="6429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0" lang="en-US" altLang="zh-TW" sz="2400">
                <a:latin typeface="Times New Roman" pitchFamily="18" charset="0"/>
              </a:rPr>
              <a:t>Shaywitz</a:t>
            </a:r>
            <a:r>
              <a:rPr kumimoji="0" lang="zh-TW" altLang="en-US" sz="2400">
                <a:latin typeface="Times New Roman" pitchFamily="18" charset="0"/>
              </a:rPr>
              <a:t>的解碼瓶頸的說法</a:t>
            </a:r>
            <a:endParaRPr kumimoji="0" lang="en-US" altLang="zh-TW" sz="2400">
              <a:latin typeface="Times New Roman" pitchFamily="18" charset="0"/>
            </a:endParaRPr>
          </a:p>
          <a:p>
            <a:pPr algn="ctr" eaLnBrk="1" hangingPunct="1"/>
            <a:r>
              <a:rPr kumimoji="0" lang="en-US" altLang="zh-TW">
                <a:latin typeface="Times New Roman" pitchFamily="18" charset="0"/>
              </a:rPr>
              <a:t>Shaywitz</a:t>
            </a:r>
            <a:r>
              <a:rPr kumimoji="0" lang="zh-TW" altLang="en-US">
                <a:latin typeface="Times New Roman" pitchFamily="18" charset="0"/>
              </a:rPr>
              <a:t>  </a:t>
            </a:r>
            <a:r>
              <a:rPr kumimoji="0" lang="en-US" altLang="zh-TW">
                <a:latin typeface="Times New Roman" pitchFamily="18" charset="0"/>
              </a:rPr>
              <a:t> (1996) dyslexia</a:t>
            </a:r>
          </a:p>
          <a:p>
            <a:pPr eaLnBrk="1" hangingPunct="1"/>
            <a:endParaRPr kumimoji="0" lang="zh-TW" altLang="en-US">
              <a:latin typeface="Calibri" pitchFamily="34" charset="0"/>
            </a:endParaRPr>
          </a:p>
        </p:txBody>
      </p:sp>
      <p:sp>
        <p:nvSpPr>
          <p:cNvPr id="36870" name="文字方塊 5"/>
          <p:cNvSpPr txBox="1">
            <a:spLocks noChangeArrowheads="1"/>
          </p:cNvSpPr>
          <p:nvPr/>
        </p:nvSpPr>
        <p:spPr bwMode="auto">
          <a:xfrm>
            <a:off x="2928938" y="5072063"/>
            <a:ext cx="1785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b="1">
                <a:solidFill>
                  <a:srgbClr val="C00000"/>
                </a:solidFill>
                <a:latin typeface="Calibri" pitchFamily="34" charset="0"/>
              </a:rPr>
              <a:t>自動化以降低多項要求之瓶頸</a:t>
            </a:r>
          </a:p>
        </p:txBody>
      </p:sp>
    </p:spTree>
    <p:extLst>
      <p:ext uri="{BB962C8B-B14F-4D97-AF65-F5344CB8AC3E}">
        <p14:creationId xmlns="" xmlns:p14="http://schemas.microsoft.com/office/powerpoint/2010/main" val="1575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國內目前所得速度的參考值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閱讀的</a:t>
            </a:r>
            <a:r>
              <a:rPr lang="zh-TW" altLang="en-US" dirty="0" smtClean="0"/>
              <a:t>流暢</a:t>
            </a:r>
            <a:r>
              <a:rPr lang="zh-TW" altLang="en-US" dirty="0"/>
              <a:t>性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714500"/>
            <a:ext cx="8229600" cy="4572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dirty="0"/>
              <a:t>認讀孤獨字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/>
              <a:t>30~50</a:t>
            </a:r>
            <a:r>
              <a:rPr lang="zh-TW" altLang="en-US" dirty="0"/>
              <a:t>字</a:t>
            </a:r>
            <a:r>
              <a:rPr lang="en-US" altLang="zh-TW" dirty="0"/>
              <a:t>/</a:t>
            </a:r>
            <a:r>
              <a:rPr lang="zh-TW" altLang="en-US" dirty="0" smtClean="0"/>
              <a:t>分</a:t>
            </a:r>
            <a:r>
              <a:rPr lang="zh-TW" altLang="en-US" sz="2200" dirty="0" smtClean="0"/>
              <a:t>（洪儷瑜、王瓊珠、張郁雯、陳秀芬、</a:t>
            </a:r>
            <a:r>
              <a:rPr lang="en-US" altLang="zh-TW" sz="2200" dirty="0" smtClean="0"/>
              <a:t>2010</a:t>
            </a:r>
            <a:r>
              <a:rPr lang="zh-TW" altLang="en-US" sz="2200" dirty="0" smtClean="0"/>
              <a:t>）</a:t>
            </a:r>
            <a:endParaRPr lang="en-US" altLang="zh-TW" sz="22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zh-TW" altLang="en-US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dirty="0"/>
              <a:t>認讀詞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dirty="0"/>
              <a:t>小二：</a:t>
            </a:r>
            <a:r>
              <a:rPr lang="en-US" dirty="0"/>
              <a:t>23.51   </a:t>
            </a:r>
            <a:r>
              <a:rPr lang="zh-TW" altLang="en-US" dirty="0"/>
              <a:t>小四：</a:t>
            </a:r>
            <a:r>
              <a:rPr lang="en-US" dirty="0"/>
              <a:t>27.96  </a:t>
            </a:r>
            <a:r>
              <a:rPr lang="zh-TW" altLang="en-US" dirty="0"/>
              <a:t>小六：</a:t>
            </a:r>
            <a:r>
              <a:rPr lang="en-US" dirty="0" smtClean="0"/>
              <a:t>27.30</a:t>
            </a:r>
            <a:r>
              <a:rPr lang="zh-TW" altLang="en-US" sz="2200" dirty="0" smtClean="0"/>
              <a:t>（葉靖雲，</a:t>
            </a:r>
            <a:r>
              <a:rPr lang="en-US" altLang="zh-TW" sz="2200" dirty="0" smtClean="0"/>
              <a:t>1998</a:t>
            </a:r>
            <a:r>
              <a:rPr lang="zh-TW" altLang="en-US" sz="2200" dirty="0" smtClean="0"/>
              <a:t>）</a:t>
            </a:r>
            <a:endParaRPr lang="en-US" altLang="zh-TW" sz="22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zh-TW" sz="22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dirty="0"/>
              <a:t>朗讀</a:t>
            </a:r>
            <a:r>
              <a:rPr lang="zh-TW" altLang="en-US" dirty="0" smtClean="0"/>
              <a:t>文章 </a:t>
            </a:r>
            <a:r>
              <a:rPr lang="en-US" altLang="zh-TW" dirty="0" smtClean="0"/>
              <a:t>*</a:t>
            </a:r>
            <a:endParaRPr lang="zh-TW" altLang="en-US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G1-2</a:t>
            </a:r>
            <a:r>
              <a:rPr lang="zh-TW" altLang="en-US" dirty="0" smtClean="0"/>
              <a:t>  </a:t>
            </a:r>
            <a:r>
              <a:rPr lang="en-US" altLang="zh-TW" dirty="0" smtClean="0"/>
              <a:t>40-60</a:t>
            </a:r>
            <a:r>
              <a:rPr lang="zh-TW" altLang="en-US" dirty="0"/>
              <a:t>字</a:t>
            </a:r>
            <a:r>
              <a:rPr lang="en-US" altLang="zh-TW" dirty="0"/>
              <a:t>/</a:t>
            </a:r>
            <a:r>
              <a:rPr lang="zh-TW" altLang="en-US" dirty="0" smtClean="0"/>
              <a:t>分 </a:t>
            </a:r>
            <a:r>
              <a:rPr lang="en-US" altLang="zh-TW" dirty="0" smtClean="0"/>
              <a:t>(</a:t>
            </a:r>
            <a:r>
              <a:rPr lang="zh-TW" altLang="en-US" dirty="0" smtClean="0"/>
              <a:t>洪儷瑜，</a:t>
            </a:r>
            <a:r>
              <a:rPr lang="en-US" altLang="zh-TW" dirty="0" smtClean="0"/>
              <a:t>2005)</a:t>
            </a:r>
            <a:r>
              <a:rPr lang="zh-TW" altLang="en-US" dirty="0" smtClean="0"/>
              <a:t>  </a:t>
            </a:r>
            <a:endParaRPr lang="zh-TW" altLang="en-US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G3-6  100-120</a:t>
            </a:r>
            <a:r>
              <a:rPr lang="zh-TW" altLang="en-US" dirty="0" smtClean="0"/>
              <a:t>字</a:t>
            </a:r>
            <a:r>
              <a:rPr lang="en-US" altLang="zh-TW" dirty="0"/>
              <a:t>/</a:t>
            </a:r>
            <a:r>
              <a:rPr lang="zh-TW" altLang="en-US" dirty="0" smtClean="0"/>
              <a:t>分</a:t>
            </a:r>
            <a:r>
              <a:rPr lang="en-US" altLang="zh-TW" dirty="0" smtClean="0"/>
              <a:t>(</a:t>
            </a:r>
            <a:r>
              <a:rPr lang="zh-TW" altLang="en-US" dirty="0" smtClean="0"/>
              <a:t>洪儷瑜等，</a:t>
            </a:r>
            <a:r>
              <a:rPr lang="en-US" altLang="zh-TW" dirty="0" smtClean="0"/>
              <a:t>2010)</a:t>
            </a:r>
            <a:r>
              <a:rPr lang="zh-TW" altLang="en-US" dirty="0" smtClean="0"/>
              <a:t>，</a:t>
            </a:r>
            <a:r>
              <a:rPr lang="en-US" altLang="zh-TW" dirty="0" smtClean="0"/>
              <a:t>140-170</a:t>
            </a:r>
            <a:r>
              <a:rPr lang="zh-TW" altLang="en-US" dirty="0" smtClean="0"/>
              <a:t>字</a:t>
            </a:r>
            <a:r>
              <a:rPr lang="en-US" altLang="zh-TW" dirty="0" smtClean="0"/>
              <a:t>/</a:t>
            </a:r>
            <a:r>
              <a:rPr lang="zh-TW" altLang="en-US" dirty="0" smtClean="0"/>
              <a:t>分（葉靖雲，</a:t>
            </a:r>
            <a:r>
              <a:rPr lang="en-US" altLang="zh-TW" dirty="0" smtClean="0"/>
              <a:t>1998 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G7-9  180-200 </a:t>
            </a:r>
            <a:r>
              <a:rPr lang="zh-TW" altLang="en-US" dirty="0" smtClean="0"/>
              <a:t>字</a:t>
            </a:r>
            <a:r>
              <a:rPr lang="en-US" altLang="zh-TW" dirty="0" smtClean="0"/>
              <a:t>/</a:t>
            </a:r>
            <a:r>
              <a:rPr lang="zh-TW" altLang="en-US" dirty="0" smtClean="0"/>
              <a:t>分</a:t>
            </a:r>
            <a:endParaRPr lang="en-US" altLang="zh-TW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zh-TW" alt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zh-TW" altLang="en-US" dirty="0"/>
              <a:t>默讀</a:t>
            </a:r>
            <a:r>
              <a:rPr lang="zh-TW" altLang="en-US" dirty="0" smtClean="0"/>
              <a:t>能力 </a:t>
            </a:r>
            <a:r>
              <a:rPr lang="en-US" altLang="zh-TW" dirty="0" smtClean="0"/>
              <a:t>*</a:t>
            </a:r>
            <a:endParaRPr lang="zh-TW" altLang="en-US" dirty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zh-TW" dirty="0" smtClean="0"/>
              <a:t>250-360</a:t>
            </a:r>
            <a:r>
              <a:rPr lang="zh-TW" altLang="en-US" dirty="0" smtClean="0"/>
              <a:t>字</a:t>
            </a:r>
            <a:r>
              <a:rPr lang="en-US" altLang="zh-TW" dirty="0" smtClean="0"/>
              <a:t>/</a:t>
            </a:r>
            <a:r>
              <a:rPr lang="zh-TW" altLang="en-US" dirty="0" smtClean="0"/>
              <a:t>分（柯華葳，</a:t>
            </a:r>
            <a:r>
              <a:rPr lang="en-US" altLang="zh-TW" dirty="0" smtClean="0"/>
              <a:t>2009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*</a:t>
            </a:r>
            <a:r>
              <a:rPr lang="zh-TW" altLang="en-US" dirty="0" smtClean="0"/>
              <a:t>僅是一般語文評量資料，不同文體、不同難度、不同年級的速度會有不一樣的結果</a:t>
            </a:r>
            <a:endParaRPr lang="en-US" altLang="zh-TW" dirty="0" smtClean="0"/>
          </a:p>
        </p:txBody>
      </p:sp>
    </p:spTree>
    <p:extLst>
      <p:ext uri="{BB962C8B-B14F-4D97-AF65-F5344CB8AC3E}">
        <p14:creationId xmlns="" xmlns:p14="http://schemas.microsoft.com/office/powerpoint/2010/main" val="29232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172200" cy="1160150"/>
          </a:xfrm>
        </p:spPr>
        <p:txBody>
          <a:bodyPr>
            <a:noAutofit/>
          </a:bodyPr>
          <a:lstStyle/>
          <a:p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補救教學基本學習內容</a:t>
            </a:r>
            <a:br>
              <a:rPr lang="zh-TW" altLang="en-US" sz="40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國民小學數學學習領域</a:t>
            </a: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1756733"/>
              </p:ext>
            </p:extLst>
          </p:nvPr>
        </p:nvGraphicFramePr>
        <p:xfrm>
          <a:off x="2680072" y="1484784"/>
          <a:ext cx="5080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數與量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幾何</a:t>
                      </a:r>
                      <a:endParaRPr lang="zh-TW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代數</a:t>
                      </a:r>
                      <a:endParaRPr lang="zh-TW" alt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統計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數與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計算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量與</a:t>
                      </a:r>
                      <a:endParaRPr lang="en-US" altLang="zh-TW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實測</a:t>
                      </a:r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627784" y="285293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含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各年級學生數學基本學習內容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分析</a:t>
            </a:r>
            <a:endParaRPr lang="en-US" altLang="zh-TW" sz="24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例如：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26069084"/>
              </p:ext>
            </p:extLst>
          </p:nvPr>
        </p:nvGraphicFramePr>
        <p:xfrm>
          <a:off x="2483768" y="3683933"/>
          <a:ext cx="6144704" cy="2990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8120"/>
                <a:gridCol w="1728192"/>
                <a:gridCol w="1859616"/>
                <a:gridCol w="1668776"/>
              </a:tblGrid>
              <a:tr h="52205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主軸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基本學習內容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初階概念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教學重點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52205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量與</a:t>
                      </a:r>
                      <a:endParaRPr lang="en-US" altLang="zh-TW" sz="24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/>
                      <a:r>
                        <a:rPr lang="zh-TW" altLang="en-US" sz="2400" b="1" dirty="0" smtClean="0">
                          <a:latin typeface="標楷體" pitchFamily="65" charset="-120"/>
                          <a:ea typeface="標楷體" pitchFamily="65" charset="-120"/>
                        </a:rPr>
                        <a:t>實測</a:t>
                      </a:r>
                      <a:endParaRPr lang="zh-TW" altLang="en-US" sz="24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latin typeface="標楷體" pitchFamily="65" charset="-120"/>
                          <a:ea typeface="標楷體" pitchFamily="65" charset="-120"/>
                        </a:rPr>
                        <a:t>利用月曆認識年、月、星期、日，並知道「某月有幾日」、「一星期有七天」。</a:t>
                      </a:r>
                      <a:endParaRPr lang="zh-TW" altLang="en-US" sz="18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利用月曆認識年、月、星期、日。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利用月曆認識年、月、星期、日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52205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利用月曆知道「某月有幾日」、「一星期有七天」。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利用月曆知道「某月有幾日」</a:t>
                      </a:r>
                    </a:p>
                  </a:txBody>
                  <a:tcPr/>
                </a:tc>
              </a:tr>
              <a:tr h="522058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利用月曆知道「一星期有七天」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4832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172200" cy="116015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補救教學基本學習內容</a:t>
            </a:r>
            <a:br>
              <a:rPr lang="zh-TW" altLang="en-US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國民小學語文學習領域（英語）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】</a:t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8403700"/>
              </p:ext>
            </p:extLst>
          </p:nvPr>
        </p:nvGraphicFramePr>
        <p:xfrm>
          <a:off x="2267744" y="1628800"/>
          <a:ext cx="6096000" cy="107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字母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字母拼讀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字詞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句型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常用語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7619124"/>
              </p:ext>
            </p:extLst>
          </p:nvPr>
        </p:nvGraphicFramePr>
        <p:xfrm>
          <a:off x="2267744" y="3140968"/>
          <a:ext cx="6048672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302433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b="1" dirty="0" smtClean="0">
                          <a:latin typeface="標楷體" pitchFamily="65" charset="-120"/>
                          <a:ea typeface="標楷體" pitchFamily="65" charset="-120"/>
                        </a:rPr>
                        <a:t>字母</a:t>
                      </a:r>
                      <a:endParaRPr lang="zh-TW" altLang="en-US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說明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  <a:tr h="11771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err="1" smtClean="0">
                          <a:latin typeface="標楷體" pitchFamily="65" charset="-120"/>
                          <a:ea typeface="標楷體" pitchFamily="65" charset="-120"/>
                        </a:rPr>
                        <a:t>Aa</a:t>
                      </a: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 ─ </a:t>
                      </a:r>
                      <a:r>
                        <a:rPr lang="en-US" altLang="zh-TW" sz="2000" b="1" dirty="0" err="1" smtClean="0">
                          <a:latin typeface="標楷體" pitchFamily="65" charset="-120"/>
                          <a:ea typeface="標楷體" pitchFamily="65" charset="-120"/>
                        </a:rPr>
                        <a:t>Zz</a:t>
                      </a:r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TW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26 </a:t>
                      </a:r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個字母大</a:t>
                      </a:r>
                    </a:p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小寫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一、需認讀</a:t>
                      </a:r>
                    </a:p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二、需聽懂</a:t>
                      </a:r>
                    </a:p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三、需口說</a:t>
                      </a:r>
                    </a:p>
                    <a:p>
                      <a:pPr algn="ctr"/>
                      <a:r>
                        <a:rPr lang="zh-TW" altLang="en-US" sz="2000" b="1" dirty="0" smtClean="0">
                          <a:latin typeface="標楷體" pitchFamily="65" charset="-120"/>
                          <a:ea typeface="標楷體" pitchFamily="65" charset="-120"/>
                        </a:rPr>
                        <a:t>四、需書寫</a:t>
                      </a:r>
                    </a:p>
                    <a:p>
                      <a:pPr algn="ctr"/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950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27784" y="2060848"/>
            <a:ext cx="5256584" cy="1016134"/>
          </a:xfrm>
        </p:spPr>
        <p:txBody>
          <a:bodyPr>
            <a:normAutofit/>
          </a:bodyPr>
          <a:lstStyle/>
          <a:p>
            <a:r>
              <a:rPr lang="zh-TW" altLang="en-US" sz="6000" dirty="0" smtClean="0"/>
              <a:t>課程中的診斷</a:t>
            </a:r>
            <a:endParaRPr lang="zh-TW" alt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6111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診斷的項目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智力水準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與成就的差距、認知能力水準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學業能力：語文、數學能力等基本能力表現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其他個人特質（來自學校教師的資料）：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個性（氣質）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適應行為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動機、成敗歸因、心理需求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風格、優缺勢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環境因素 （</a:t>
            </a:r>
            <a:r>
              <a:rPr lang="en-US" altLang="zh-TW" dirty="0" smtClean="0"/>
              <a:t>AB</a:t>
            </a:r>
            <a:r>
              <a:rPr lang="zh-TW" altLang="en-US" dirty="0" smtClean="0"/>
              <a:t>卡、學生互訴）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家庭：家庭阻力或助力，如家裡經濟、父母工作的穩定、家長對教育的態度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學校：學校阻力或助力，如學校有表現、導師的包容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小心環境的地雷經常是干擾教學的因素</a:t>
            </a:r>
            <a:endParaRPr lang="en-US" altLang="zh-TW" dirty="0" smtClean="0"/>
          </a:p>
          <a:p>
            <a:pPr lvl="1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u="sng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780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251520" y="223435"/>
          <a:ext cx="5513266" cy="401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4500563" y="4508500"/>
            <a:ext cx="4527550" cy="212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C00000"/>
                </a:solidFill>
                <a:latin typeface="+mj-ea"/>
                <a:ea typeface="+mj-ea"/>
              </a:rPr>
              <a:t>      </a:t>
            </a:r>
            <a:r>
              <a:rPr kumimoji="0" lang="en-US" altLang="zh-TW" sz="2800" dirty="0">
                <a:solidFill>
                  <a:srgbClr val="C00000"/>
                </a:solidFill>
                <a:latin typeface="+mj-ea"/>
                <a:ea typeface="+mj-ea"/>
              </a:rPr>
              <a:t>(</a:t>
            </a:r>
            <a:r>
              <a:rPr kumimoji="0" lang="zh-TW" altLang="en-US" sz="2800" dirty="0">
                <a:solidFill>
                  <a:srgbClr val="C00000"/>
                </a:solidFill>
                <a:latin typeface="+mj-ea"/>
                <a:ea typeface="+mj-ea"/>
              </a:rPr>
              <a:t>全體教師都應具有</a:t>
            </a:r>
            <a:r>
              <a:rPr kumimoji="0" lang="en-US" altLang="zh-TW" sz="2800" dirty="0">
                <a:solidFill>
                  <a:srgbClr val="C00000"/>
                </a:solidFill>
                <a:latin typeface="+mj-ea"/>
                <a:ea typeface="+mj-ea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dirty="0">
                <a:solidFill>
                  <a:srgbClr val="C00000"/>
                </a:solidFill>
                <a:latin typeface="+mj-ea"/>
                <a:ea typeface="+mj-ea"/>
              </a:rPr>
              <a:t>1</a:t>
            </a: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知道學生的差異性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2.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知道課程綱要與基本知能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3.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能評量學生和診斷學生的錯誤和迷思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4.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能在學科同級內的教材做調整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5.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能進行單純學科學習失敗的補教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567363" y="404813"/>
            <a:ext cx="2857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dirty="0">
                <a:latin typeface="+mj-ea"/>
                <a:ea typeface="+mj-ea"/>
              </a:rPr>
              <a:t>  </a:t>
            </a:r>
            <a:r>
              <a:rPr kumimoji="0" lang="zh-TW" altLang="en-US" sz="2800" dirty="0">
                <a:latin typeface="+mj-ea"/>
                <a:ea typeface="+mj-ea"/>
              </a:rPr>
              <a:t>單純的學習困難</a:t>
            </a:r>
            <a:endParaRPr kumimoji="0" lang="en-US" altLang="zh-TW" sz="2800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j-ea"/>
                <a:ea typeface="+mj-ea"/>
              </a:rPr>
              <a:t>     </a:t>
            </a:r>
            <a:r>
              <a:rPr kumimoji="0" lang="en-US" altLang="zh-TW" sz="2800" dirty="0">
                <a:latin typeface="+mj-ea"/>
                <a:ea typeface="+mj-ea"/>
              </a:rPr>
              <a:t>70-80%</a:t>
            </a:r>
            <a:r>
              <a:rPr kumimoji="0" lang="zh-TW" altLang="en-US" sz="2800" dirty="0">
                <a:latin typeface="+mj-ea"/>
                <a:ea typeface="+mj-ea"/>
              </a:rPr>
              <a:t>的學生</a:t>
            </a:r>
            <a:endParaRPr kumimoji="0" lang="en-US" altLang="zh-TW" sz="2800" dirty="0">
              <a:latin typeface="+mj-ea"/>
              <a:ea typeface="+mj-ea"/>
            </a:endParaRPr>
          </a:p>
        </p:txBody>
      </p:sp>
      <p:sp>
        <p:nvSpPr>
          <p:cNvPr id="8" name="向左箭號 7"/>
          <p:cNvSpPr/>
          <p:nvPr/>
        </p:nvSpPr>
        <p:spPr bwMode="auto">
          <a:xfrm>
            <a:off x="5419725" y="2708275"/>
            <a:ext cx="3005138" cy="1143000"/>
          </a:xfrm>
          <a:prstGeom prst="lef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/>
              <a:t>第一層的補教教學</a:t>
            </a:r>
          </a:p>
        </p:txBody>
      </p:sp>
      <p:sp>
        <p:nvSpPr>
          <p:cNvPr id="9" name="五邊形 8"/>
          <p:cNvSpPr/>
          <p:nvPr/>
        </p:nvSpPr>
        <p:spPr>
          <a:xfrm>
            <a:off x="900113" y="4365625"/>
            <a:ext cx="3095625" cy="106203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在班級教學時、課後、下課短時間進行</a:t>
            </a:r>
          </a:p>
        </p:txBody>
      </p:sp>
      <p:sp>
        <p:nvSpPr>
          <p:cNvPr id="10" name="五邊形 9"/>
          <p:cNvSpPr/>
          <p:nvPr/>
        </p:nvSpPr>
        <p:spPr>
          <a:xfrm>
            <a:off x="250825" y="5580063"/>
            <a:ext cx="3744913" cy="106045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不是不斷練習考試</a:t>
            </a:r>
            <a:endParaRPr kumimoji="0" lang="en-US" altLang="zh-TW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hlinkClick r:id="rId8" action="ppaction://hlinkfile"/>
              </a:rPr>
              <a:t>需要不同方式、不同步驟</a:t>
            </a:r>
            <a:r>
              <a:rPr kumimoji="0" lang="zh-TW" altLang="en-US" sz="2000" b="1" dirty="0"/>
              <a:t>去教相同概念或技能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如何診斷學生起點行為、優缺點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53136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教學前的診斷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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  <a:sym typeface="Wingdings" pitchFamily="2" charset="2"/>
              </a:rPr>
              <a:t>起點行為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參考學科的能力指標、各學科基本學習知能、相關能力架構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相關個人、環境背景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課堂中的評量方法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觀察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問答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作業（練習）表現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看什麼？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正確率、速度、錯誤</a:t>
            </a:r>
            <a:endParaRPr lang="en-US" altLang="zh-TW" sz="3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513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467600" cy="724942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教室內的診斷：診斷的歷程</a:t>
            </a:r>
          </a:p>
        </p:txBody>
      </p:sp>
      <p:sp>
        <p:nvSpPr>
          <p:cNvPr id="31747" name="文字方塊 4"/>
          <p:cNvSpPr txBox="1">
            <a:spLocks noChangeArrowheads="1"/>
          </p:cNvSpPr>
          <p:nvPr/>
        </p:nvSpPr>
        <p:spPr bwMode="auto">
          <a:xfrm>
            <a:off x="3707904" y="2780928"/>
            <a:ext cx="4730279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教師要學習：</a:t>
            </a:r>
            <a:endParaRPr kumimoji="0"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觀察、值得注意的學生反應</a:t>
            </a:r>
            <a:endParaRPr kumimoji="0"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kumimoji="0" lang="en-US" altLang="zh-TW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會詢問瞭解學生的內在想法</a:t>
            </a:r>
            <a:endParaRPr kumimoji="0" lang="en-US" altLang="zh-TW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不要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急著說「對</a:t>
            </a:r>
            <a:r>
              <a:rPr kumimoji="0"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」、錯</a:t>
            </a:r>
            <a:r>
              <a:rPr kumimoji="0"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kumimoji="0" lang="en-US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kumimoji="0"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kumimoji="0" lang="zh-TW" altLang="en-US" dirty="0">
              <a:latin typeface="Calibri" pitchFamily="34" charset="0"/>
            </a:endParaRPr>
          </a:p>
        </p:txBody>
      </p:sp>
      <p:sp>
        <p:nvSpPr>
          <p:cNvPr id="31750" name="文字方塊 7"/>
          <p:cNvSpPr txBox="1">
            <a:spLocks noChangeArrowheads="1"/>
          </p:cNvSpPr>
          <p:nvPr/>
        </p:nvSpPr>
        <p:spPr bwMode="auto">
          <a:xfrm>
            <a:off x="5868144" y="1700808"/>
            <a:ext cx="2143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dirty="0">
                <a:latin typeface="Calibri" pitchFamily="34" charset="0"/>
              </a:rPr>
              <a:t>教師繼續發問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755576" y="1412776"/>
            <a:ext cx="5031432" cy="985837"/>
            <a:chOff x="683568" y="1857375"/>
            <a:chExt cx="5031432" cy="985837"/>
          </a:xfrm>
        </p:grpSpPr>
        <p:sp>
          <p:nvSpPr>
            <p:cNvPr id="31748" name="文字方塊 5"/>
            <p:cNvSpPr txBox="1">
              <a:spLocks noChangeArrowheads="1"/>
            </p:cNvSpPr>
            <p:nvPr/>
          </p:nvSpPr>
          <p:spPr bwMode="auto">
            <a:xfrm>
              <a:off x="3347864" y="2014537"/>
              <a:ext cx="178752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zh-TW" altLang="en-US" sz="2400" dirty="0">
                  <a:latin typeface="Calibri" pitchFamily="34" charset="0"/>
                </a:rPr>
                <a:t>學生表現、</a:t>
              </a:r>
              <a:endParaRPr kumimoji="0" lang="en-US" altLang="zh-TW" sz="2400" dirty="0">
                <a:latin typeface="Calibri" pitchFamily="34" charset="0"/>
              </a:endParaRPr>
            </a:p>
            <a:p>
              <a:pPr algn="ctr" eaLnBrk="1" hangingPunct="1"/>
              <a:r>
                <a:rPr kumimoji="0" lang="zh-TW" altLang="en-US" sz="2400" dirty="0">
                  <a:latin typeface="Calibri" pitchFamily="34" charset="0"/>
                </a:rPr>
                <a:t>回答</a:t>
              </a:r>
            </a:p>
          </p:txBody>
        </p:sp>
        <p:sp>
          <p:nvSpPr>
            <p:cNvPr id="31749" name="文字方塊 6"/>
            <p:cNvSpPr txBox="1">
              <a:spLocks noChangeArrowheads="1"/>
            </p:cNvSpPr>
            <p:nvPr/>
          </p:nvSpPr>
          <p:spPr bwMode="auto">
            <a:xfrm>
              <a:off x="683568" y="1857375"/>
              <a:ext cx="20281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400" dirty="0">
                  <a:latin typeface="Calibri" pitchFamily="34" charset="0"/>
                </a:rPr>
                <a:t>教師發問</a:t>
              </a:r>
              <a:r>
                <a:rPr kumimoji="0" lang="zh-TW" altLang="en-US" sz="2400" dirty="0" smtClean="0">
                  <a:latin typeface="Calibri" pitchFamily="34" charset="0"/>
                </a:rPr>
                <a:t>、</a:t>
              </a:r>
              <a:endParaRPr kumimoji="0" lang="en-US" altLang="zh-TW" sz="2400" dirty="0" smtClean="0">
                <a:latin typeface="Calibri" pitchFamily="34" charset="0"/>
              </a:endParaRPr>
            </a:p>
            <a:p>
              <a:pPr eaLnBrk="1" hangingPunct="1"/>
              <a:r>
                <a:rPr kumimoji="0" lang="zh-TW" altLang="en-US" sz="2400" dirty="0" smtClean="0">
                  <a:latin typeface="Calibri" pitchFamily="34" charset="0"/>
                </a:rPr>
                <a:t>要求</a:t>
              </a:r>
              <a:r>
                <a:rPr kumimoji="0" lang="zh-TW" altLang="en-US" sz="2400" dirty="0">
                  <a:latin typeface="Calibri" pitchFamily="34" charset="0"/>
                </a:rPr>
                <a:t>學生表現</a:t>
              </a: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2854638" y="2428875"/>
              <a:ext cx="3571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214938" y="2428875"/>
              <a:ext cx="500062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539552" y="5661248"/>
            <a:ext cx="7500938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latin typeface="+mn-ea"/>
              </a:rPr>
              <a:t>觀察問題 </a:t>
            </a:r>
            <a:r>
              <a:rPr kumimoji="0" lang="en-US" altLang="zh-TW" sz="2400" b="1" dirty="0">
                <a:solidFill>
                  <a:srgbClr val="C00000"/>
                </a:solidFill>
                <a:latin typeface="+mn-ea"/>
                <a:sym typeface="Wingdings" pitchFamily="2" charset="2"/>
              </a:rPr>
              <a:t></a:t>
            </a:r>
            <a:r>
              <a:rPr kumimoji="0" lang="zh-TW" altLang="en-US" sz="2400" b="1" dirty="0">
                <a:solidFill>
                  <a:srgbClr val="C00000"/>
                </a:solidFill>
                <a:latin typeface="+mn-ea"/>
              </a:rPr>
              <a:t>  訪問</a:t>
            </a:r>
            <a:r>
              <a:rPr kumimoji="0" lang="en-US" altLang="zh-TW" sz="2400" b="1" dirty="0">
                <a:solidFill>
                  <a:srgbClr val="C00000"/>
                </a:solidFill>
                <a:latin typeface="+mn-ea"/>
                <a:sym typeface="Wingdings" pitchFamily="2" charset="2"/>
              </a:rPr>
              <a:t></a:t>
            </a:r>
            <a:r>
              <a:rPr kumimoji="0" lang="zh-TW" altLang="en-US" sz="2400" b="1" dirty="0">
                <a:solidFill>
                  <a:srgbClr val="C00000"/>
                </a:solidFill>
                <a:latin typeface="+mn-ea"/>
              </a:rPr>
              <a:t>   進一步提供問題測試</a:t>
            </a:r>
            <a:r>
              <a:rPr kumimoji="0" lang="en-US" altLang="zh-TW" sz="2400" b="1" dirty="0">
                <a:solidFill>
                  <a:srgbClr val="C00000"/>
                </a:solidFill>
                <a:latin typeface="+mn-ea"/>
                <a:sym typeface="Wingdings" pitchFamily="2" charset="2"/>
              </a:rPr>
              <a:t> </a:t>
            </a:r>
            <a:r>
              <a:rPr kumimoji="0" lang="zh-TW" altLang="en-US" sz="2400" b="1" dirty="0">
                <a:solidFill>
                  <a:srgbClr val="C00000"/>
                </a:solidFill>
                <a:latin typeface="+mn-ea"/>
                <a:sym typeface="Wingdings" pitchFamily="2" charset="2"/>
              </a:rPr>
              <a:t>觀察</a:t>
            </a:r>
            <a:endParaRPr kumimoji="0" lang="zh-TW" altLang="en-US" sz="24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39552" y="2420888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常見提問的問題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即問即答，一答就對。</a:t>
            </a:r>
            <a:endParaRPr lang="en-US" altLang="zh-TW" dirty="0" smtClean="0"/>
          </a:p>
          <a:p>
            <a:pPr marL="166688" indent="-166688"/>
            <a:r>
              <a:rPr lang="en-US" altLang="zh-TW" dirty="0" smtClean="0"/>
              <a:t>2.</a:t>
            </a:r>
            <a:r>
              <a:rPr lang="zh-TW" altLang="en-US" dirty="0" smtClean="0"/>
              <a:t>提問的順序機械細瑣，沒有脈絡。</a:t>
            </a:r>
            <a:endParaRPr lang="en-US" altLang="zh-TW" dirty="0" smtClean="0"/>
          </a:p>
          <a:p>
            <a:pPr marL="166688" indent="-166688"/>
            <a:r>
              <a:rPr lang="en-US" altLang="zh-TW" dirty="0" smtClean="0"/>
              <a:t>3.</a:t>
            </a:r>
            <a:r>
              <a:rPr lang="zh-TW" altLang="en-US" dirty="0" smtClean="0"/>
              <a:t>隨意構思，提問不清。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缺乏思維脈絡</a:t>
            </a:r>
            <a:r>
              <a:rPr lang="en-US" altLang="zh-TW" dirty="0" smtClean="0"/>
              <a:t>)</a:t>
            </a:r>
          </a:p>
          <a:p>
            <a:pPr marL="166688" indent="-166688"/>
            <a:r>
              <a:rPr lang="en-US" altLang="zh-TW" dirty="0" smtClean="0"/>
              <a:t>4.</a:t>
            </a:r>
            <a:r>
              <a:rPr lang="zh-TW" altLang="en-US" dirty="0" smtClean="0"/>
              <a:t>缺乏評估，輕重不分</a:t>
            </a:r>
            <a:endParaRPr lang="en-US" altLang="zh-TW" dirty="0" smtClean="0"/>
          </a:p>
          <a:p>
            <a:pPr marL="166688" indent="-166688"/>
            <a:r>
              <a:rPr lang="en-US" altLang="zh-TW" dirty="0" smtClean="0"/>
              <a:t>(</a:t>
            </a:r>
            <a:r>
              <a:rPr lang="zh-TW" altLang="en-US" dirty="0" smtClean="0"/>
              <a:t>重不重要都問</a:t>
            </a:r>
            <a:r>
              <a:rPr lang="en-US" altLang="zh-TW" dirty="0" smtClean="0"/>
              <a:t>)</a:t>
            </a:r>
          </a:p>
          <a:p>
            <a:pPr marL="166688" indent="-166688"/>
            <a:endParaRPr lang="en-US" altLang="zh-TW" dirty="0" smtClean="0"/>
          </a:p>
          <a:p>
            <a:r>
              <a:rPr lang="zh-TW" altLang="en-US" dirty="0" smtClean="0"/>
              <a:t>資料來源：玉貴老師的演講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4654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對話式形成性評量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700" dirty="0" smtClean="0"/>
              <a:t>張景媛（</a:t>
            </a:r>
            <a:r>
              <a:rPr lang="en-US" altLang="zh-TW" sz="2700" dirty="0" smtClean="0"/>
              <a:t>2011</a:t>
            </a:r>
            <a:r>
              <a:rPr lang="zh-TW" altLang="en-US" sz="2700" dirty="0" smtClean="0"/>
              <a:t>）</a:t>
            </a:r>
            <a:endParaRPr lang="zh-TW" altLang="en-US" sz="2700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57425"/>
          </a:xfrm>
        </p:spPr>
        <p:txBody>
          <a:bodyPr/>
          <a:lstStyle/>
          <a:p>
            <a:pPr eaLnBrk="1" hangingPunct="1"/>
            <a:r>
              <a:rPr lang="zh-TW" altLang="en-US" smtClean="0"/>
              <a:t>把評量嵌入教學歷程，教師有效的運用提問、對話，從學生的回答蒐集證據，由證據做出適當的教學決策和調整（張景媛，</a:t>
            </a:r>
            <a:r>
              <a:rPr lang="en-US" altLang="zh-TW" smtClean="0"/>
              <a:t>2011</a:t>
            </a:r>
            <a:r>
              <a:rPr lang="zh-TW" altLang="en-US" smtClean="0"/>
              <a:t>）</a:t>
            </a:r>
          </a:p>
        </p:txBody>
      </p:sp>
      <p:sp>
        <p:nvSpPr>
          <p:cNvPr id="33796" name="文字方塊 3"/>
          <p:cNvSpPr txBox="1">
            <a:spLocks noChangeArrowheads="1"/>
          </p:cNvSpPr>
          <p:nvPr/>
        </p:nvSpPr>
        <p:spPr bwMode="auto">
          <a:xfrm>
            <a:off x="642938" y="4286250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b="1">
                <a:latin typeface="Calibri" pitchFamily="34" charset="0"/>
              </a:rPr>
              <a:t>學習目標</a:t>
            </a:r>
            <a:endParaRPr kumimoji="0" lang="en-US" altLang="zh-TW" sz="2400" b="1">
              <a:latin typeface="Calibri" pitchFamily="34" charset="0"/>
            </a:endParaRPr>
          </a:p>
          <a:p>
            <a:pPr eaLnBrk="1" hangingPunct="1"/>
            <a:r>
              <a:rPr kumimoji="0" lang="zh-TW" altLang="en-US">
                <a:latin typeface="Calibri" pitchFamily="34" charset="0"/>
              </a:rPr>
              <a:t>學習者要往哪裡去</a:t>
            </a:r>
          </a:p>
        </p:txBody>
      </p:sp>
      <p:sp>
        <p:nvSpPr>
          <p:cNvPr id="33797" name="文字方塊 3"/>
          <p:cNvSpPr txBox="1">
            <a:spLocks noChangeArrowheads="1"/>
          </p:cNvSpPr>
          <p:nvPr/>
        </p:nvSpPr>
        <p:spPr bwMode="auto">
          <a:xfrm>
            <a:off x="3214688" y="4357688"/>
            <a:ext cx="171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b="1">
                <a:latin typeface="Calibri" pitchFamily="34" charset="0"/>
              </a:rPr>
              <a:t>學習狀況</a:t>
            </a:r>
            <a:endParaRPr kumimoji="0" lang="en-US" altLang="zh-TW" sz="2400" b="1">
              <a:latin typeface="Calibri" pitchFamily="34" charset="0"/>
            </a:endParaRPr>
          </a:p>
          <a:p>
            <a:pPr eaLnBrk="1" hangingPunct="1"/>
            <a:r>
              <a:rPr kumimoji="0" lang="zh-TW" altLang="en-US">
                <a:latin typeface="Calibri" pitchFamily="34" charset="0"/>
              </a:rPr>
              <a:t>學習者目前在哪裡</a:t>
            </a:r>
          </a:p>
        </p:txBody>
      </p:sp>
      <p:sp>
        <p:nvSpPr>
          <p:cNvPr id="33798" name="文字方塊 5"/>
          <p:cNvSpPr txBox="1">
            <a:spLocks noChangeArrowheads="1"/>
          </p:cNvSpPr>
          <p:nvPr/>
        </p:nvSpPr>
        <p:spPr bwMode="auto">
          <a:xfrm>
            <a:off x="5429250" y="4357688"/>
            <a:ext cx="1857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b="1">
                <a:latin typeface="Calibri" pitchFamily="34" charset="0"/>
              </a:rPr>
              <a:t>學習回饋</a:t>
            </a:r>
            <a:endParaRPr kumimoji="0" lang="en-US" altLang="zh-TW" sz="2400" b="1">
              <a:latin typeface="Calibri" pitchFamily="34" charset="0"/>
            </a:endParaRPr>
          </a:p>
          <a:p>
            <a:pPr eaLnBrk="1" hangingPunct="1"/>
            <a:r>
              <a:rPr kumimoji="0" lang="zh-TW" altLang="en-US">
                <a:latin typeface="Calibri" pitchFamily="34" charset="0"/>
              </a:rPr>
              <a:t> 提供回饋幫助學習者前進</a:t>
            </a:r>
          </a:p>
        </p:txBody>
      </p:sp>
      <p:cxnSp>
        <p:nvCxnSpPr>
          <p:cNvPr id="8" name="直線單箭頭接點 7"/>
          <p:cNvCxnSpPr/>
          <p:nvPr/>
        </p:nvCxnSpPr>
        <p:spPr>
          <a:xfrm>
            <a:off x="2571750" y="4857750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4786313" y="4786313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798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小組</a:t>
            </a:r>
            <a:r>
              <a:rPr lang="en-US" altLang="zh-TW" smtClean="0"/>
              <a:t>(3~5</a:t>
            </a:r>
            <a:r>
              <a:rPr lang="zh-TW" altLang="en-US" smtClean="0"/>
              <a:t>人</a:t>
            </a:r>
            <a:r>
              <a:rPr lang="en-US" altLang="zh-TW" smtClean="0"/>
              <a:t>)</a:t>
            </a:r>
            <a:r>
              <a:rPr lang="zh-TW" altLang="en-US" smtClean="0"/>
              <a:t>討論</a:t>
            </a:r>
            <a:r>
              <a:rPr lang="en-US" altLang="zh-TW" smtClean="0"/>
              <a:t>: </a:t>
            </a:r>
            <a:r>
              <a:rPr lang="zh-TW" altLang="en-US" smtClean="0"/>
              <a:t>問答與觀察</a:t>
            </a: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4550"/>
          </a:xfrm>
        </p:spPr>
        <p:txBody>
          <a:bodyPr/>
          <a:lstStyle/>
          <a:p>
            <a:pPr eaLnBrk="1" hangingPunct="1"/>
            <a:r>
              <a:rPr lang="zh-TW" altLang="en-US" smtClean="0"/>
              <a:t>甲比乙重</a:t>
            </a:r>
            <a:r>
              <a:rPr lang="en-US" altLang="zh-TW" smtClean="0"/>
              <a:t>6</a:t>
            </a:r>
            <a:r>
              <a:rPr lang="zh-TW" altLang="en-US" smtClean="0"/>
              <a:t>公斤，丙比乙重</a:t>
            </a:r>
            <a:r>
              <a:rPr lang="en-US" altLang="zh-TW" smtClean="0"/>
              <a:t>4</a:t>
            </a:r>
            <a:r>
              <a:rPr lang="zh-TW" altLang="en-US" smtClean="0"/>
              <a:t>公斤，請問甲跟丙誰比較重？重幾公斤？</a:t>
            </a:r>
            <a:endParaRPr lang="en-US" altLang="zh-TW" smtClean="0"/>
          </a:p>
          <a:p>
            <a:pPr eaLnBrk="1" hangingPunct="1">
              <a:buFont typeface="Arial" pitchFamily="34" charset="0"/>
              <a:buNone/>
            </a:pPr>
            <a:r>
              <a:rPr lang="en-US" altLang="zh-TW" smtClean="0"/>
              <a:t>    </a:t>
            </a:r>
            <a:endParaRPr lang="zh-TW" altLang="en-US" smtClean="0"/>
          </a:p>
        </p:txBody>
      </p:sp>
      <p:sp>
        <p:nvSpPr>
          <p:cNvPr id="36868" name="文字方塊 3"/>
          <p:cNvSpPr txBox="1">
            <a:spLocks noChangeArrowheads="1"/>
          </p:cNvSpPr>
          <p:nvPr/>
        </p:nvSpPr>
        <p:spPr bwMode="auto">
          <a:xfrm>
            <a:off x="749300" y="2924175"/>
            <a:ext cx="2201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800" b="1">
                <a:latin typeface="Calibri" pitchFamily="34" charset="0"/>
              </a:rPr>
              <a:t>甲學生反應</a:t>
            </a:r>
            <a:endParaRPr kumimoji="0" lang="en-US" altLang="zh-TW" sz="2800" b="1">
              <a:latin typeface="Calibri" pitchFamily="34" charset="0"/>
            </a:endParaRPr>
          </a:p>
          <a:p>
            <a:pPr eaLnBrk="1" hangingPunct="1"/>
            <a:r>
              <a:rPr kumimoji="0" lang="en-US" altLang="zh-TW" sz="2800" b="1">
                <a:latin typeface="Calibri" pitchFamily="34" charset="0"/>
              </a:rPr>
              <a:t>1)  6-4 =2</a:t>
            </a:r>
          </a:p>
          <a:p>
            <a:pPr eaLnBrk="1" hangingPunct="1"/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36869" name="文字方塊 4"/>
          <p:cNvSpPr txBox="1">
            <a:spLocks noChangeArrowheads="1"/>
          </p:cNvSpPr>
          <p:nvPr/>
        </p:nvSpPr>
        <p:spPr bwMode="auto">
          <a:xfrm>
            <a:off x="3419475" y="2708275"/>
            <a:ext cx="54006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老師問：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你為什麼要把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6-4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？（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6+4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）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甲、乙、丙哪一個比較重？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三個人體重排列順序如何？</a:t>
            </a:r>
          </a:p>
          <a:p>
            <a:pPr eaLnBrk="1" hangingPunct="1">
              <a:buFont typeface="Arial" pitchFamily="34" charset="0"/>
              <a:buChar char="•"/>
            </a:pP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哪一個數字不知道？有不知道的數字可以算嗎？怎麼算？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  <a:p>
            <a:pPr algn="r" eaLnBrk="1" hangingPunct="1"/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（陳佩盈，</a:t>
            </a:r>
            <a:r>
              <a:rPr kumimoji="0" lang="en-US" altLang="zh-TW" sz="3200">
                <a:latin typeface="標楷體" pitchFamily="65" charset="-120"/>
                <a:ea typeface="標楷體" pitchFamily="65" charset="-120"/>
              </a:rPr>
              <a:t>2008</a:t>
            </a:r>
            <a:r>
              <a:rPr kumimoji="0" lang="zh-TW" altLang="en-US" sz="3200">
                <a:latin typeface="標楷體" pitchFamily="65" charset="-120"/>
                <a:ea typeface="標楷體" pitchFamily="65" charset="-120"/>
              </a:rPr>
              <a:t>）</a:t>
            </a:r>
            <a:endParaRPr kumimoji="0" lang="en-US" altLang="zh-TW" sz="32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70" name="文字方塊 5"/>
          <p:cNvSpPr txBox="1">
            <a:spLocks noChangeArrowheads="1"/>
          </p:cNvSpPr>
          <p:nvPr/>
        </p:nvSpPr>
        <p:spPr bwMode="auto">
          <a:xfrm>
            <a:off x="749300" y="4137025"/>
            <a:ext cx="1987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b="1">
                <a:latin typeface="Calibri" pitchFamily="34" charset="0"/>
              </a:rPr>
              <a:t>乙學生反應</a:t>
            </a:r>
            <a:endParaRPr kumimoji="0" lang="en-US" altLang="zh-TW" sz="2400" b="1">
              <a:latin typeface="Calibri" pitchFamily="34" charset="0"/>
            </a:endParaRPr>
          </a:p>
          <a:p>
            <a:pPr eaLnBrk="1" hangingPunct="1"/>
            <a:r>
              <a:rPr kumimoji="0" lang="en-US" altLang="zh-TW" sz="2400" b="1">
                <a:latin typeface="Calibri" pitchFamily="34" charset="0"/>
              </a:rPr>
              <a:t>1)  6+4  = 10</a:t>
            </a:r>
          </a:p>
          <a:p>
            <a:pPr eaLnBrk="1" hangingPunct="1"/>
            <a:endParaRPr kumimoji="0" lang="zh-TW" altLang="en-US" sz="240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診斷訪問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不要急著給對錯，進一步瞭解學生解題歷程</a:t>
            </a:r>
            <a:endParaRPr lang="zh-TW" altLang="en-US" sz="36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目標：幫助學生回憶作答歷程，把解題歷程重新表現出來（說出思考</a:t>
            </a:r>
            <a:r>
              <a:rPr lang="en-US" altLang="zh-TW" dirty="0" smtClean="0"/>
              <a:t>, think  aloud</a:t>
            </a:r>
            <a:r>
              <a:rPr lang="zh-TW" altLang="en-US" dirty="0" smtClean="0"/>
              <a:t>）：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診斷訪問一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師：甲、乙、丙三個人的體重怎麼排序？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師：你可以畫或寫出來嗎？     生：甲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乙   丙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乙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師：你覺得甲和丙應該要怎麼排在一起？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診斷訪問二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--</a:t>
            </a:r>
            <a:r>
              <a:rPr lang="zh-TW" altLang="en-US" dirty="0" smtClean="0"/>
              <a:t>你是怎麼算的？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/>
              <a:t>--</a:t>
            </a:r>
            <a:r>
              <a:rPr lang="zh-TW" altLang="en-US" dirty="0" smtClean="0"/>
              <a:t>你可以算一遍給我看嗎？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學生不會回答，怎麼辦？請他作一遍給你看。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學生不會作怎麼辦？ 教師給進一步的提示，開個頭把甲和乙畫在數線上，問學生是不是這樣的，如果是，請學生接下把丙畫出來</a:t>
            </a:r>
            <a:r>
              <a:rPr lang="en-US" altLang="zh-TW" dirty="0" smtClean="0"/>
              <a:t>……</a:t>
            </a:r>
          </a:p>
        </p:txBody>
      </p:sp>
    </p:spTree>
    <p:extLst>
      <p:ext uri="{BB962C8B-B14F-4D97-AF65-F5344CB8AC3E}">
        <p14:creationId xmlns="" xmlns:p14="http://schemas.microsoft.com/office/powerpoint/2010/main" val="6679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優缺點和迷思的診斷</a:t>
            </a:r>
          </a:p>
        </p:txBody>
      </p:sp>
      <p:sp>
        <p:nvSpPr>
          <p:cNvPr id="38915" name="內容版面配置區 3"/>
          <p:cNvSpPr>
            <a:spLocks noGrp="1"/>
          </p:cNvSpPr>
          <p:nvPr>
            <p:ph idx="1"/>
          </p:nvPr>
        </p:nvSpPr>
        <p:spPr>
          <a:xfrm>
            <a:off x="468313" y="1512888"/>
            <a:ext cx="8229600" cy="4525962"/>
          </a:xfrm>
        </p:spPr>
        <p:txBody>
          <a:bodyPr/>
          <a:lstStyle/>
          <a:p>
            <a:pPr eaLnBrk="1" hangingPunct="1"/>
            <a:r>
              <a:rPr lang="zh-TW" altLang="en-US" smtClean="0"/>
              <a:t>看什麼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正確率、速度、錯誤</a:t>
            </a:r>
            <a:endParaRPr lang="en-US" altLang="zh-TW" smtClean="0"/>
          </a:p>
        </p:txBody>
      </p:sp>
      <p:sp>
        <p:nvSpPr>
          <p:cNvPr id="38916" name="文字方塊 4"/>
          <p:cNvSpPr txBox="1">
            <a:spLocks noChangeArrowheads="1"/>
          </p:cNvSpPr>
          <p:nvPr/>
        </p:nvSpPr>
        <p:spPr bwMode="auto">
          <a:xfrm>
            <a:off x="900113" y="2689225"/>
            <a:ext cx="6696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教師要學習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：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kumimoji="0" lang="en-US" altLang="zh-TW" sz="28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會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觀察、值得注意的學生反應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    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會詢問瞭解學生的內在想法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       不要急著說「錯」、「對」</a:t>
            </a:r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!</a:t>
            </a:r>
          </a:p>
          <a:p>
            <a:pPr eaLnBrk="1" hangingPunct="1"/>
            <a:r>
              <a:rPr kumimoji="0" lang="zh-TW" altLang="en-US" sz="2800" b="1" dirty="0">
                <a:latin typeface="標楷體" pitchFamily="65" charset="-120"/>
                <a:ea typeface="標楷體" pitchFamily="65" charset="-120"/>
              </a:rPr>
              <a:t>把評量功能放入教學歷程之目的</a:t>
            </a:r>
            <a:endParaRPr kumimoji="0" lang="en-US" altLang="zh-TW" sz="2800" b="1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    1. 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注意學生學到哪裡？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en-US" altLang="zh-TW" sz="2800" dirty="0">
                <a:latin typeface="標楷體" pitchFamily="65" charset="-120"/>
                <a:ea typeface="標楷體" pitchFamily="65" charset="-120"/>
              </a:rPr>
              <a:t>    2. </a:t>
            </a:r>
            <a:r>
              <a:rPr kumimoji="0" lang="zh-TW" altLang="en-US" sz="2800" dirty="0" smtClean="0">
                <a:latin typeface="標楷體" pitchFamily="65" charset="-120"/>
                <a:ea typeface="標楷體" pitchFamily="65" charset="-120"/>
              </a:rPr>
              <a:t>注意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學生</a:t>
            </a:r>
            <a:r>
              <a:rPr kumimoji="0" lang="zh-TW" altLang="en-US" sz="28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卡</a:t>
            </a: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在哪裡？</a:t>
            </a:r>
            <a:endParaRPr kumimoji="0" lang="zh-TW" altLang="en-US" sz="2800" dirty="0">
              <a:latin typeface="Calibri" pitchFamily="34" charset="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915816" y="1772816"/>
            <a:ext cx="1000125" cy="715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63888" y="5207128"/>
            <a:ext cx="484187" cy="60166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3762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圖片 9" descr="多種策略書寫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1052513"/>
            <a:ext cx="458787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內容版面配置區 7" descr="smWriting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88" y="1700808"/>
            <a:ext cx="3646487" cy="4741267"/>
          </a:xfrm>
        </p:spPr>
      </p:pic>
      <p:sp>
        <p:nvSpPr>
          <p:cNvPr id="39940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作業提供的訊息（一）</a:t>
            </a:r>
          </a:p>
        </p:txBody>
      </p:sp>
      <p:sp>
        <p:nvSpPr>
          <p:cNvPr id="39941" name="內容版面配置區 5"/>
          <p:cNvSpPr>
            <a:spLocks noGrp="1"/>
          </p:cNvSpPr>
          <p:nvPr>
            <p:ph sz="half" idx="1"/>
          </p:nvPr>
        </p:nvSpPr>
        <p:spPr>
          <a:xfrm>
            <a:off x="309563" y="1484784"/>
            <a:ext cx="4038600" cy="4230216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錯誤類型</a:t>
            </a:r>
          </a:p>
        </p:txBody>
      </p:sp>
      <p:sp>
        <p:nvSpPr>
          <p:cNvPr id="39942" name="文字方塊 6"/>
          <p:cNvSpPr txBox="1">
            <a:spLocks noChangeArrowheads="1"/>
          </p:cNvSpPr>
          <p:nvPr/>
        </p:nvSpPr>
        <p:spPr bwMode="auto">
          <a:xfrm>
            <a:off x="571500" y="6072188"/>
            <a:ext cx="264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>
                <a:latin typeface="Calibri" pitchFamily="34" charset="0"/>
              </a:rPr>
              <a:t>毫無字感、畫字非寫字</a:t>
            </a:r>
          </a:p>
        </p:txBody>
      </p:sp>
      <p:sp>
        <p:nvSpPr>
          <p:cNvPr id="9" name="文字方塊 8"/>
          <p:cNvSpPr txBox="1">
            <a:spLocks noChangeArrowheads="1"/>
          </p:cNvSpPr>
          <p:nvPr/>
        </p:nvSpPr>
        <p:spPr bwMode="auto">
          <a:xfrm>
            <a:off x="4067175" y="4868863"/>
            <a:ext cx="50768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Calibri" pitchFamily="34" charset="0"/>
              </a:rPr>
              <a:t>策略多元：同音，惜</a:t>
            </a:r>
            <a:r>
              <a:rPr kumimoji="0" lang="en-US" altLang="zh-TW" sz="2000">
                <a:latin typeface="Calibri" pitchFamily="34" charset="0"/>
              </a:rPr>
              <a:t>-&gt;</a:t>
            </a:r>
            <a:r>
              <a:rPr kumimoji="0" lang="zh-TW" altLang="en-US" sz="2000">
                <a:latin typeface="Calibri" pitchFamily="34" charset="0"/>
              </a:rPr>
              <a:t>習。形似，堆</a:t>
            </a:r>
            <a:r>
              <a:rPr kumimoji="0" lang="en-US" altLang="zh-TW" sz="2000">
                <a:latin typeface="Calibri" pitchFamily="34" charset="0"/>
              </a:rPr>
              <a:t>-&gt;</a:t>
            </a:r>
            <a:r>
              <a:rPr kumimoji="0" lang="zh-TW" altLang="en-US" sz="2000">
                <a:latin typeface="Calibri" pitchFamily="34" charset="0"/>
              </a:rPr>
              <a:t>進，熟</a:t>
            </a:r>
            <a:r>
              <a:rPr kumimoji="0" lang="en-US" altLang="zh-TW" sz="2000">
                <a:latin typeface="Calibri" pitchFamily="34" charset="0"/>
              </a:rPr>
              <a:t>-&gt;</a:t>
            </a:r>
            <a:r>
              <a:rPr kumimoji="0" lang="zh-TW" altLang="en-US" sz="2000">
                <a:latin typeface="Calibri" pitchFamily="34" charset="0"/>
              </a:rPr>
              <a:t>熱。其他，寸</a:t>
            </a:r>
            <a:r>
              <a:rPr kumimoji="0" lang="en-US" altLang="zh-TW" sz="2000">
                <a:latin typeface="Calibri" pitchFamily="34" charset="0"/>
              </a:rPr>
              <a:t>-&gt;</a:t>
            </a:r>
            <a:r>
              <a:rPr kumimoji="0" lang="zh-TW" altLang="en-US" sz="2000">
                <a:latin typeface="Calibri" pitchFamily="34" charset="0"/>
              </a:rPr>
              <a:t>隹。漏筆畫或漏部件，如柔、威、索。會注音不會國字</a:t>
            </a:r>
          </a:p>
        </p:txBody>
      </p:sp>
    </p:spTree>
    <p:extLst>
      <p:ext uri="{BB962C8B-B14F-4D97-AF65-F5344CB8AC3E}">
        <p14:creationId xmlns="" xmlns:p14="http://schemas.microsoft.com/office/powerpoint/2010/main" val="320674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學習成效的評量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教師自編評量</a:t>
            </a:r>
            <a:endParaRPr lang="en-US" altLang="zh-TW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課堂內、單元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針對教學目標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兼顧不同的知識：語意知識、程序知識、條件知識、、後設認知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評量項目兼顧不同目標：記憶、理解、應用、評鑑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不同難度的問題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內容難度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反應的難度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爆炸 2 3"/>
          <p:cNvSpPr/>
          <p:nvPr/>
        </p:nvSpPr>
        <p:spPr>
          <a:xfrm>
            <a:off x="3779838" y="3860800"/>
            <a:ext cx="5113337" cy="2997200"/>
          </a:xfrm>
          <a:prstGeom prst="irregularSeal2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</a:rPr>
              <a:t>成就評量不限於紙筆測驗</a:t>
            </a:r>
            <a:endParaRPr kumimoji="0" lang="en-US" altLang="zh-TW" sz="2400" b="1" dirty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rgbClr val="C00000"/>
                </a:solidFill>
              </a:rPr>
              <a:t>多元評量方式為佳</a:t>
            </a:r>
          </a:p>
        </p:txBody>
      </p:sp>
    </p:spTree>
    <p:extLst>
      <p:ext uri="{BB962C8B-B14F-4D97-AF65-F5344CB8AC3E}">
        <p14:creationId xmlns="" xmlns:p14="http://schemas.microsoft.com/office/powerpoint/2010/main" val="35885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IRI</a:t>
            </a:r>
            <a:r>
              <a:rPr lang="zh-TW" altLang="en-US" dirty="0" smtClean="0"/>
              <a:t>的運用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非正式閱讀評量</a:t>
            </a:r>
            <a:r>
              <a:rPr lang="en-US" altLang="zh-TW" dirty="0" smtClean="0"/>
              <a:t>(informal reading inventory)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全課文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課文之部分段落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用途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起點行為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學習成效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方法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朗讀：字的正確性、流暢性、錯誤類型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理解評量：克漏字、昧字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361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語文知識的檢測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 smtClean="0"/>
              <a:t>讀一讀</a:t>
            </a:r>
          </a:p>
          <a:p>
            <a:r>
              <a:rPr lang="zh-TW" altLang="zh-TW" dirty="0" smtClean="0"/>
              <a:t>雨，像落葉一樣輕，像針一樣細。一串一串，在夕陽下閃閃發亮。它，</a:t>
            </a:r>
            <a:r>
              <a:rPr lang="en-US" altLang="zh-TW" dirty="0" smtClean="0"/>
              <a:t>(</a:t>
            </a:r>
            <a:r>
              <a:rPr lang="zh-TW" altLang="zh-TW" dirty="0" smtClean="0"/>
              <a:t>蜜蜜、密密</a:t>
            </a:r>
            <a:r>
              <a:rPr lang="en-US" altLang="zh-TW" dirty="0" smtClean="0"/>
              <a:t>)</a:t>
            </a:r>
            <a:r>
              <a:rPr lang="zh-TW" altLang="zh-TW" dirty="0" smtClean="0"/>
              <a:t>得像大地飛灑，彷彿要洗淨冬天</a:t>
            </a:r>
            <a:r>
              <a:rPr lang="en-US" altLang="zh-TW" dirty="0" smtClean="0"/>
              <a:t>(</a:t>
            </a:r>
            <a:r>
              <a:rPr lang="zh-TW" altLang="zh-TW" dirty="0" smtClean="0"/>
              <a:t>留、流</a:t>
            </a:r>
            <a:r>
              <a:rPr lang="en-US" altLang="zh-TW" dirty="0" smtClean="0"/>
              <a:t>)</a:t>
            </a:r>
            <a:r>
              <a:rPr lang="zh-TW" altLang="zh-TW" dirty="0" smtClean="0"/>
              <a:t>下的痕跡。</a:t>
            </a:r>
          </a:p>
          <a:p>
            <a:r>
              <a:rPr lang="en-US" altLang="zh-TW" dirty="0" smtClean="0"/>
              <a:t> </a:t>
            </a:r>
            <a:endParaRPr lang="zh-TW" altLang="zh-TW" dirty="0" smtClean="0"/>
          </a:p>
          <a:p>
            <a:r>
              <a:rPr lang="zh-TW" altLang="zh-TW" dirty="0" smtClean="0"/>
              <a:t>練一練</a:t>
            </a:r>
          </a:p>
          <a:p>
            <a:r>
              <a:rPr lang="en-US" altLang="zh-TW" dirty="0" smtClean="0"/>
              <a:t>1.</a:t>
            </a:r>
            <a:r>
              <a:rPr lang="zh-TW" altLang="zh-TW" dirty="0" smtClean="0"/>
              <a:t>劃去這段話中不正確的字詞。</a:t>
            </a:r>
          </a:p>
          <a:p>
            <a:r>
              <a:rPr lang="en-US" altLang="zh-TW" dirty="0" smtClean="0"/>
              <a:t>2.</a:t>
            </a:r>
            <a:r>
              <a:rPr lang="zh-TW" altLang="zh-TW" dirty="0" smtClean="0"/>
              <a:t>這段話共</a:t>
            </a:r>
            <a:r>
              <a:rPr lang="en-US" altLang="zh-TW" dirty="0" smtClean="0"/>
              <a:t>____</a:t>
            </a:r>
            <a:r>
              <a:rPr lang="zh-TW" altLang="zh-TW" dirty="0" smtClean="0"/>
              <a:t>句，寫了一年四季中的</a:t>
            </a:r>
            <a:r>
              <a:rPr lang="en-US" altLang="zh-TW" dirty="0" smtClean="0"/>
              <a:t>_____</a:t>
            </a:r>
            <a:r>
              <a:rPr lang="zh-TW" altLang="zh-TW" dirty="0" smtClean="0"/>
              <a:t>季的雨，從第</a:t>
            </a:r>
            <a:r>
              <a:rPr lang="en-US" altLang="zh-TW" dirty="0" smtClean="0"/>
              <a:t>____</a:t>
            </a:r>
            <a:r>
              <a:rPr lang="zh-TW" altLang="zh-TW" dirty="0" smtClean="0"/>
              <a:t>句中看出來的。寫了一天中</a:t>
            </a:r>
            <a:r>
              <a:rPr lang="en-US" altLang="zh-TW" dirty="0" smtClean="0"/>
              <a:t>_____</a:t>
            </a:r>
            <a:r>
              <a:rPr lang="zh-TW" altLang="zh-TW" dirty="0" smtClean="0"/>
              <a:t>時候的雨，從第</a:t>
            </a:r>
            <a:r>
              <a:rPr lang="en-US" altLang="zh-TW" dirty="0" smtClean="0"/>
              <a:t>_____</a:t>
            </a:r>
            <a:r>
              <a:rPr lang="zh-TW" altLang="zh-TW" dirty="0" smtClean="0"/>
              <a:t>句中看出來的。</a:t>
            </a:r>
          </a:p>
          <a:p>
            <a:r>
              <a:rPr lang="en-US" altLang="zh-TW" dirty="0" smtClean="0"/>
              <a:t>3.</a:t>
            </a:r>
            <a:r>
              <a:rPr lang="zh-TW" altLang="zh-TW" dirty="0" smtClean="0"/>
              <a:t>這段話中的第一句把雨比做</a:t>
            </a:r>
            <a:r>
              <a:rPr lang="en-US" altLang="zh-TW" dirty="0" smtClean="0"/>
              <a:t>__________</a:t>
            </a:r>
            <a:r>
              <a:rPr lang="zh-TW" altLang="zh-TW" dirty="0" smtClean="0"/>
              <a:t>，還比做</a:t>
            </a:r>
            <a:r>
              <a:rPr lang="en-US" altLang="zh-TW" dirty="0" smtClean="0"/>
              <a:t>_______________</a:t>
            </a:r>
            <a:r>
              <a:rPr lang="zh-TW" altLang="zh-TW" dirty="0" smtClean="0"/>
              <a:t>，寫出了雨</a:t>
            </a:r>
            <a:r>
              <a:rPr lang="en-US" altLang="zh-TW" dirty="0" smtClean="0"/>
              <a:t>_______</a:t>
            </a:r>
            <a:r>
              <a:rPr lang="zh-TW" altLang="zh-TW" dirty="0" smtClean="0"/>
              <a:t>、</a:t>
            </a:r>
            <a:r>
              <a:rPr lang="en-US" altLang="zh-TW" dirty="0" smtClean="0"/>
              <a:t>____________</a:t>
            </a:r>
            <a:r>
              <a:rPr lang="zh-TW" altLang="zh-TW" dirty="0" smtClean="0"/>
              <a:t>這兩個特點。</a:t>
            </a:r>
          </a:p>
          <a:p>
            <a:r>
              <a:rPr lang="en-US" altLang="zh-TW" dirty="0" smtClean="0"/>
              <a:t>4.</a:t>
            </a:r>
            <a:r>
              <a:rPr lang="zh-TW" altLang="zh-TW" dirty="0" smtClean="0"/>
              <a:t>其實這場雨就是我們平常說的</a:t>
            </a:r>
            <a:r>
              <a:rPr lang="en-US" altLang="zh-TW" dirty="0" smtClean="0"/>
              <a:t>_______</a:t>
            </a:r>
            <a:r>
              <a:rPr lang="zh-TW" altLang="zh-TW" dirty="0" smtClean="0"/>
              <a:t>雨。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251520" y="223435"/>
          <a:ext cx="5513266" cy="401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4500563" y="4508500"/>
            <a:ext cx="4527550" cy="212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rgbClr val="C00000"/>
                </a:solidFill>
                <a:latin typeface="+mj-ea"/>
                <a:ea typeface="+mj-ea"/>
              </a:rPr>
              <a:t>      </a:t>
            </a:r>
            <a:r>
              <a:rPr kumimoji="0" lang="en-US" altLang="zh-TW" sz="2800" dirty="0">
                <a:solidFill>
                  <a:srgbClr val="C00000"/>
                </a:solidFill>
                <a:latin typeface="+mj-ea"/>
                <a:ea typeface="+mj-ea"/>
              </a:rPr>
              <a:t>(40-60%</a:t>
            </a:r>
            <a:r>
              <a:rPr kumimoji="0" lang="zh-TW" altLang="en-US" sz="2800" dirty="0">
                <a:solidFill>
                  <a:srgbClr val="C00000"/>
                </a:solidFill>
                <a:latin typeface="+mj-ea"/>
                <a:ea typeface="+mj-ea"/>
              </a:rPr>
              <a:t>教師應具有</a:t>
            </a:r>
            <a:r>
              <a:rPr kumimoji="0" lang="en-US" altLang="zh-TW" sz="2800" dirty="0">
                <a:solidFill>
                  <a:srgbClr val="C00000"/>
                </a:solidFill>
                <a:latin typeface="+mj-ea"/>
                <a:ea typeface="+mj-ea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1.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知道學科能力架構與其基本能力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2.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知道與學科學習相關之認知能力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3.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能簡化或濃縮、調整材料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4.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能用簡化、結構、系統的教學方法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5.</a:t>
            </a:r>
            <a:r>
              <a:rPr kumimoji="0"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能設計各種教具、教法引導學生學習</a:t>
            </a:r>
            <a:endParaRPr kumimoji="0" lang="en-US" altLang="zh-TW" sz="20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148263" y="404813"/>
            <a:ext cx="3276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dirty="0">
                <a:latin typeface="+mj-ea"/>
                <a:ea typeface="+mj-ea"/>
              </a:rPr>
              <a:t>  </a:t>
            </a:r>
            <a:r>
              <a:rPr kumimoji="0" lang="zh-TW" altLang="en-US" sz="2800" dirty="0">
                <a:latin typeface="+mj-ea"/>
                <a:ea typeface="+mj-ea"/>
              </a:rPr>
              <a:t>複雜的困難成因</a:t>
            </a:r>
            <a:r>
              <a:rPr kumimoji="0" lang="en-US" altLang="zh-TW" sz="2800" dirty="0">
                <a:latin typeface="+mj-ea"/>
                <a:ea typeface="+mj-ea"/>
              </a:rPr>
              <a:t>(</a:t>
            </a:r>
            <a:r>
              <a:rPr kumimoji="0" lang="zh-TW" altLang="en-US" sz="2800" dirty="0">
                <a:latin typeface="+mj-ea"/>
                <a:ea typeface="+mj-ea"/>
              </a:rPr>
              <a:t>環境、能力、累積</a:t>
            </a:r>
            <a:r>
              <a:rPr kumimoji="0" lang="en-US" altLang="zh-TW" sz="2800" dirty="0">
                <a:latin typeface="+mj-ea"/>
                <a:ea typeface="+mj-ea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j-ea"/>
                <a:ea typeface="+mj-ea"/>
              </a:rPr>
              <a:t>     </a:t>
            </a:r>
            <a:r>
              <a:rPr kumimoji="0" lang="en-US" altLang="zh-TW" sz="2800" dirty="0">
                <a:latin typeface="+mj-ea"/>
                <a:ea typeface="+mj-ea"/>
              </a:rPr>
              <a:t>15--25%</a:t>
            </a:r>
            <a:r>
              <a:rPr kumimoji="0" lang="zh-TW" altLang="en-US" sz="2800" dirty="0">
                <a:latin typeface="+mj-ea"/>
                <a:ea typeface="+mj-ea"/>
              </a:rPr>
              <a:t>的學生</a:t>
            </a:r>
            <a:endParaRPr kumimoji="0" lang="en-US" altLang="zh-TW" sz="2800" dirty="0">
              <a:latin typeface="+mj-ea"/>
              <a:ea typeface="+mj-ea"/>
            </a:endParaRPr>
          </a:p>
        </p:txBody>
      </p:sp>
      <p:sp>
        <p:nvSpPr>
          <p:cNvPr id="8" name="向左箭號 7"/>
          <p:cNvSpPr/>
          <p:nvPr/>
        </p:nvSpPr>
        <p:spPr bwMode="auto">
          <a:xfrm>
            <a:off x="5226050" y="1789113"/>
            <a:ext cx="3005138" cy="1143000"/>
          </a:xfrm>
          <a:prstGeom prst="lef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/>
              <a:t>第二層的補教教學</a:t>
            </a:r>
          </a:p>
        </p:txBody>
      </p:sp>
      <p:sp>
        <p:nvSpPr>
          <p:cNvPr id="9" name="五邊形 8"/>
          <p:cNvSpPr/>
          <p:nvPr/>
        </p:nvSpPr>
        <p:spPr>
          <a:xfrm>
            <a:off x="900113" y="4365625"/>
            <a:ext cx="3095625" cy="106203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需要額外抽離的時間</a:t>
            </a:r>
            <a:endParaRPr kumimoji="0" lang="en-US" altLang="zh-TW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補教需要長期</a:t>
            </a:r>
            <a:r>
              <a:rPr kumimoji="0" lang="en-US" altLang="zh-TW" sz="2000" b="1" dirty="0"/>
              <a:t>.</a:t>
            </a:r>
            <a:r>
              <a:rPr kumimoji="0" lang="zh-TW" altLang="en-US" sz="2000" b="1" dirty="0"/>
              <a:t>密集</a:t>
            </a:r>
          </a:p>
        </p:txBody>
      </p:sp>
      <p:sp>
        <p:nvSpPr>
          <p:cNvPr id="10" name="五邊形 9"/>
          <p:cNvSpPr/>
          <p:nvPr/>
        </p:nvSpPr>
        <p:spPr>
          <a:xfrm>
            <a:off x="250825" y="5580063"/>
            <a:ext cx="3744913" cy="1060450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需要不同教材、教具</a:t>
            </a:r>
            <a:endParaRPr kumimoji="0" lang="en-US" altLang="zh-TW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 幫助學生學習</a:t>
            </a:r>
            <a:endParaRPr kumimoji="0" lang="en-US" altLang="zh-TW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/>
              <a:t>必要時調整目標</a:t>
            </a:r>
            <a:endParaRPr kumimoji="0" lang="en-US" altLang="zh-TW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當成就評量時</a:t>
            </a:r>
          </a:p>
        </p:txBody>
      </p:sp>
      <p:sp>
        <p:nvSpPr>
          <p:cNvPr id="44035" name="內容版面配置區 3"/>
          <p:cNvSpPr>
            <a:spLocks noGrp="1"/>
          </p:cNvSpPr>
          <p:nvPr>
            <p:ph idx="1"/>
          </p:nvPr>
        </p:nvSpPr>
        <p:spPr>
          <a:xfrm>
            <a:off x="385763" y="1628799"/>
            <a:ext cx="8229600" cy="34686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有時，我把手輕輕地（  ）在一棵小樹上，就能（  ）受到小鳥歡聲歌時的（  ）繃亂跳。我喜歡清涼的泉（   ）從張開的指間流過。對（  ）來說，滿地的松針或（ ）軟的草地，要比最繁（  ）的波斯地毯更舒適。四季的（    ）景，像一場動人、永不落幕的（  ）劇，它的情節從我指尖一（   ）幕地滑過。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24122" y="4220274"/>
            <a:ext cx="7286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  評分標準教師可依據學生程度決定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與課文一樣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意義同即可，</a:t>
            </a:r>
            <a:endParaRPr kumimoji="0"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意義同、符合上下文脈絡、注音亦可</a:t>
            </a:r>
          </a:p>
        </p:txBody>
      </p:sp>
    </p:spTree>
    <p:extLst>
      <p:ext uri="{BB962C8B-B14F-4D97-AF65-F5344CB8AC3E}">
        <p14:creationId xmlns="" xmlns:p14="http://schemas.microsoft.com/office/powerpoint/2010/main" val="331027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調整評量</a:t>
            </a:r>
            <a:r>
              <a:rPr lang="en-US" altLang="zh-TW" smtClean="0"/>
              <a:t>-</a:t>
            </a:r>
            <a:endParaRPr lang="zh-TW" altLang="en-US" smtClean="0"/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209675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如果學生不會，怎麼辦？</a:t>
            </a:r>
            <a:endParaRPr lang="en-US" altLang="zh-TW" sz="2800" dirty="0" smtClean="0"/>
          </a:p>
          <a:p>
            <a:pPr lvl="1" eaLnBrk="1" hangingPunct="1"/>
            <a:r>
              <a:rPr lang="zh-TW" altLang="en-US" dirty="0" smtClean="0"/>
              <a:t>調整方式，給學生表現機會</a:t>
            </a:r>
            <a:endParaRPr lang="en-US" altLang="zh-TW" dirty="0" smtClean="0"/>
          </a:p>
          <a:p>
            <a:pPr lvl="1" eaLnBrk="1" hangingPunct="1"/>
            <a:endParaRPr lang="en-US" altLang="zh-TW" dirty="0" smtClean="0"/>
          </a:p>
        </p:txBody>
      </p:sp>
      <p:sp>
        <p:nvSpPr>
          <p:cNvPr id="4" name="文字方塊 3"/>
          <p:cNvSpPr txBox="1">
            <a:spLocks noChangeArrowheads="1"/>
          </p:cNvSpPr>
          <p:nvPr/>
        </p:nvSpPr>
        <p:spPr bwMode="auto">
          <a:xfrm>
            <a:off x="395536" y="2708920"/>
            <a:ext cx="4714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kumimoji="0" lang="zh-TW" altLang="en-US" sz="2800" dirty="0">
                <a:latin typeface="Calibri" pitchFamily="34" charset="0"/>
              </a:rPr>
              <a:t> </a:t>
            </a:r>
            <a:r>
              <a:rPr kumimoji="0" lang="zh-TW" altLang="en-US" sz="2800" b="1" dirty="0">
                <a:solidFill>
                  <a:srgbClr val="0070C0"/>
                </a:solidFill>
                <a:latin typeface="Calibri" pitchFamily="34" charset="0"/>
              </a:rPr>
              <a:t>為什麼</a:t>
            </a:r>
            <a:r>
              <a:rPr kumimoji="0" lang="zh-TW" altLang="en-US" sz="2800" dirty="0">
                <a:latin typeface="Calibri" pitchFamily="34" charset="0"/>
              </a:rPr>
              <a:t>要給學生機會？</a:t>
            </a:r>
            <a:endParaRPr kumimoji="0" lang="en-US" altLang="zh-TW" sz="2800" dirty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kumimoji="0" lang="en-US" altLang="zh-TW" sz="2800" dirty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kumimoji="0" lang="zh-TW" altLang="en-US" sz="2800" dirty="0">
                <a:latin typeface="Calibri" pitchFamily="34" charset="0"/>
              </a:rPr>
              <a:t>公平嗎？</a:t>
            </a:r>
            <a:endParaRPr kumimoji="0" lang="en-US" altLang="zh-TW" sz="2800" dirty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endParaRPr kumimoji="0" lang="en-US" altLang="zh-TW" sz="2800" dirty="0">
              <a:latin typeface="Calibri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kumimoji="0" lang="zh-TW" altLang="en-US" sz="2800" dirty="0">
                <a:latin typeface="Calibri" pitchFamily="34" charset="0"/>
              </a:rPr>
              <a:t>老師要放水嗎？</a:t>
            </a:r>
            <a:endParaRPr kumimoji="0" lang="en-US" altLang="zh-TW" sz="2800" dirty="0">
              <a:latin typeface="Calibri" pitchFamily="34" charset="0"/>
            </a:endParaRPr>
          </a:p>
          <a:p>
            <a:pPr eaLnBrk="1" hangingPunct="1"/>
            <a:endParaRPr kumimoji="0" lang="zh-TW" altLang="en-US" sz="2800" dirty="0">
              <a:latin typeface="Calibri" pitchFamily="34" charset="0"/>
            </a:endParaRPr>
          </a:p>
        </p:txBody>
      </p:sp>
      <p:sp>
        <p:nvSpPr>
          <p:cNvPr id="5" name="向左箭號圖說文字 4"/>
          <p:cNvSpPr/>
          <p:nvPr/>
        </p:nvSpPr>
        <p:spPr>
          <a:xfrm>
            <a:off x="3562350" y="2214563"/>
            <a:ext cx="5330825" cy="3014662"/>
          </a:xfrm>
          <a:prstGeom prst="leftArrowCallout">
            <a:avLst>
              <a:gd name="adj1" fmla="val 14634"/>
              <a:gd name="adj2" fmla="val 10852"/>
              <a:gd name="adj3" fmla="val 13390"/>
              <a:gd name="adj4" fmla="val 80733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C00000"/>
                </a:solidFill>
              </a:rPr>
              <a:t>公平不是給每個人一樣的東西</a:t>
            </a:r>
            <a:endParaRPr kumimoji="0" lang="en-US" altLang="zh-TW" sz="24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C00000"/>
                </a:solidFill>
              </a:rPr>
              <a:t> 動態評量希望可以真正瞭解學生潛能</a:t>
            </a:r>
            <a:endParaRPr kumimoji="0" lang="en-US" altLang="zh-TW" sz="24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zh-TW" sz="2400" b="1" dirty="0">
                <a:solidFill>
                  <a:srgbClr val="C00000"/>
                </a:solidFill>
              </a:rPr>
              <a:t>  </a:t>
            </a:r>
            <a:r>
              <a:rPr kumimoji="0" lang="zh-TW" altLang="en-US" sz="2400" b="1" dirty="0">
                <a:solidFill>
                  <a:srgbClr val="C00000"/>
                </a:solidFill>
              </a:rPr>
              <a:t>評量期待給學生的學習回饋，不限於</a:t>
            </a:r>
            <a:r>
              <a:rPr kumimoji="0" lang="en-US" altLang="zh-TW" sz="2400" b="1" dirty="0">
                <a:solidFill>
                  <a:srgbClr val="C00000"/>
                </a:solidFill>
              </a:rPr>
              <a:t>0,1</a:t>
            </a:r>
            <a:r>
              <a:rPr kumimoji="0" lang="zh-TW" altLang="en-US" sz="2400" b="1" dirty="0">
                <a:solidFill>
                  <a:srgbClr val="C00000"/>
                </a:solidFill>
              </a:rPr>
              <a:t>之表現</a:t>
            </a:r>
            <a:endParaRPr kumimoji="0" lang="en-US" altLang="zh-TW" sz="2400" b="1" dirty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zh-TW" altLang="en-US" sz="2400" b="1" dirty="0">
                <a:solidFill>
                  <a:srgbClr val="C00000"/>
                </a:solidFill>
              </a:rPr>
              <a:t> 給學生建立完整的學習歷程</a:t>
            </a:r>
            <a:endParaRPr kumimoji="0" lang="en-US" altLang="zh-TW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19208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56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作業調整範例</a:t>
            </a:r>
            <a:r>
              <a:rPr lang="en-US" altLang="zh-TW" smtClean="0"/>
              <a:t>--</a:t>
            </a:r>
            <a:endParaRPr lang="zh-TW" altLang="en-US" smtClean="0"/>
          </a:p>
        </p:txBody>
      </p:sp>
      <p:sp>
        <p:nvSpPr>
          <p:cNvPr id="46083" name="內容版面配置區 2"/>
          <p:cNvSpPr>
            <a:spLocks noGrp="1"/>
          </p:cNvSpPr>
          <p:nvPr>
            <p:ph idx="4294967295"/>
          </p:nvPr>
        </p:nvSpPr>
        <p:spPr>
          <a:xfrm>
            <a:off x="0" y="6000750"/>
            <a:ext cx="8229600" cy="400050"/>
          </a:xfrm>
        </p:spPr>
        <p:txBody>
          <a:bodyPr/>
          <a:lstStyle/>
          <a:p>
            <a:pPr algn="r" eaLnBrk="1" hangingPunct="1"/>
            <a:r>
              <a:rPr lang="zh-TW" altLang="en-US" sz="1600" smtClean="0"/>
              <a:t>劉佩雲（</a:t>
            </a:r>
            <a:r>
              <a:rPr lang="en-US" altLang="zh-TW" sz="1600" smtClean="0"/>
              <a:t>2007</a:t>
            </a:r>
            <a:r>
              <a:rPr lang="zh-TW" altLang="en-US" sz="1600" smtClean="0"/>
              <a:t>），閱讀賞析。我可以學得更好，</a:t>
            </a:r>
            <a:r>
              <a:rPr lang="en-US" altLang="zh-TW" sz="1600" smtClean="0"/>
              <a:t>p. 75</a:t>
            </a:r>
            <a:endParaRPr lang="zh-TW" altLang="en-US" sz="1600" smtClean="0">
              <a:solidFill>
                <a:srgbClr val="C00000"/>
              </a:solidFill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0188"/>
            <a:ext cx="7443788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202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太難了，怎麼辦？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學生真的不會嗎？</a:t>
            </a:r>
            <a:endParaRPr lang="zh-TW" alt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52563"/>
            <a:ext cx="82486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4932363" y="1852613"/>
            <a:ext cx="287337" cy="42386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橢圓 4"/>
          <p:cNvSpPr/>
          <p:nvPr/>
        </p:nvSpPr>
        <p:spPr>
          <a:xfrm>
            <a:off x="3489325" y="2273300"/>
            <a:ext cx="369888" cy="3571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776663" y="2630488"/>
            <a:ext cx="388937" cy="3571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857375" y="2987675"/>
            <a:ext cx="627063" cy="357188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0" y="3473450"/>
            <a:ext cx="3929063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2"/>
                </a:solidFill>
                <a:latin typeface="+mn-lt"/>
                <a:ea typeface="+mn-ea"/>
              </a:rPr>
              <a:t>反應修改</a:t>
            </a:r>
            <a:r>
              <a:rPr kumimoji="0" lang="zh-TW" altLang="en-US" sz="2400" dirty="0">
                <a:latin typeface="+mn-lt"/>
                <a:ea typeface="+mn-ea"/>
              </a:rPr>
              <a:t>：</a:t>
            </a:r>
            <a:endParaRPr kumimoji="0" lang="en-US" altLang="zh-TW" sz="24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+mn-lt"/>
                <a:ea typeface="+mn-ea"/>
              </a:rPr>
              <a:t>  </a:t>
            </a:r>
            <a:r>
              <a:rPr kumimoji="0" lang="en-US" altLang="zh-TW" dirty="0">
                <a:latin typeface="+mn-lt"/>
                <a:ea typeface="+mn-ea"/>
              </a:rPr>
              <a:t>1. </a:t>
            </a:r>
            <a:r>
              <a:rPr kumimoji="0" lang="zh-TW" altLang="en-US" sz="2000" dirty="0">
                <a:latin typeface="+mn-ea"/>
                <a:ea typeface="+mn-ea"/>
              </a:rPr>
              <a:t>請學生在課文中圈出有譬喻的關鍵詞。</a:t>
            </a:r>
            <a:endParaRPr kumimoji="0" lang="en-US" altLang="zh-TW" sz="20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latin typeface="+mn-ea"/>
                <a:ea typeface="+mn-ea"/>
              </a:rPr>
              <a:t>  2. </a:t>
            </a:r>
            <a:r>
              <a:rPr kumimoji="0" lang="zh-TW" altLang="en-US" sz="2000" dirty="0">
                <a:latin typeface="+mn-ea"/>
                <a:ea typeface="+mn-ea"/>
              </a:rPr>
              <a:t>老師利用表格問答引導學生幾次之後，再讓學生利用表格寫出本課所有譬喻的用法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+mn-lt"/>
              <a:ea typeface="+mn-ea"/>
            </a:endParaRPr>
          </a:p>
        </p:txBody>
      </p:sp>
      <p:pic>
        <p:nvPicPr>
          <p:cNvPr id="563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3286125"/>
            <a:ext cx="528478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761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作業調整</a:t>
            </a:r>
            <a:r>
              <a:rPr lang="en-US" altLang="zh-TW" smtClean="0"/>
              <a:t>—</a:t>
            </a:r>
            <a:r>
              <a:rPr lang="zh-TW" altLang="en-US" smtClean="0"/>
              <a:t>提供協助</a:t>
            </a:r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>
          <a:xfrm>
            <a:off x="4139952" y="908720"/>
            <a:ext cx="4248472" cy="576064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聽寫不會，可以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調整為選填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23850" y="1700213"/>
            <a:ext cx="8640763" cy="4340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n-lt"/>
                <a:ea typeface="+mn-ea"/>
              </a:rPr>
              <a:t>請在空格中由上面選出一個適當語詞填入</a:t>
            </a:r>
            <a:endParaRPr kumimoji="0" lang="en-US" altLang="zh-TW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標楷體" pitchFamily="65" charset="-120"/>
                <a:ea typeface="標楷體" pitchFamily="65" charset="-120"/>
              </a:rPr>
              <a:t>靈感   枯木   廣泛   蟑螂   生態    獨角仙</a:t>
            </a:r>
            <a:endParaRPr kumimoji="0"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800" dirty="0">
              <a:latin typeface="+mn-lt"/>
              <a:ea typeface="+mn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2800" dirty="0">
                <a:latin typeface="+mn-lt"/>
                <a:ea typeface="+mn-ea"/>
              </a:rPr>
              <a:t>我突然（     ）一來，下筆就把老師交代的日記寫完。</a:t>
            </a:r>
            <a:endParaRPr kumimoji="0" lang="en-US" altLang="zh-TW" sz="2800" dirty="0">
              <a:latin typeface="+mn-lt"/>
              <a:ea typeface="+mn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zh-TW" sz="2800" dirty="0">
              <a:latin typeface="+mn-lt"/>
              <a:ea typeface="+mn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kumimoji="0" lang="zh-TW" altLang="en-US" sz="2800" dirty="0">
                <a:latin typeface="+mn-lt"/>
                <a:ea typeface="+mn-ea"/>
              </a:rPr>
              <a:t>廚房裡的（     ）飛來飛去，妹妹嚇得不敢走進去。</a:t>
            </a:r>
            <a:endParaRPr kumimoji="0" lang="en-US" altLang="zh-TW" sz="2800" dirty="0">
              <a:latin typeface="+mn-lt"/>
              <a:ea typeface="+mn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kumimoji="0" lang="en-US" altLang="zh-TW" sz="2800" dirty="0"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各科可比照此觀念來應用</a:t>
            </a:r>
            <a:endParaRPr kumimoji="0" lang="en-US" altLang="zh-TW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48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調整作業也是評量</a:t>
            </a:r>
          </a:p>
        </p:txBody>
      </p:sp>
      <p:sp>
        <p:nvSpPr>
          <p:cNvPr id="49155" name="內容版面配置區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 eaLnBrk="1" hangingPunct="1"/>
            <a:r>
              <a:rPr lang="zh-TW" altLang="en-US" sz="3600" smtClean="0"/>
              <a:t>透過調整（協助）瞭解學生真正的學習成就</a:t>
            </a:r>
            <a:endParaRPr lang="en-US" altLang="zh-TW" sz="3600" smtClean="0"/>
          </a:p>
          <a:p>
            <a:pPr lvl="1" eaLnBrk="1" hangingPunct="1"/>
            <a:r>
              <a:rPr lang="zh-TW" altLang="en-US" sz="3600" smtClean="0"/>
              <a:t>在</a:t>
            </a:r>
            <a:r>
              <a:rPr lang="en-US" altLang="zh-TW" sz="3600" smtClean="0"/>
              <a:t>0-1</a:t>
            </a:r>
            <a:r>
              <a:rPr lang="zh-TW" altLang="en-US" sz="3600" smtClean="0"/>
              <a:t>之間的成長</a:t>
            </a:r>
            <a:endParaRPr lang="en-US" altLang="zh-TW" sz="3600" smtClean="0"/>
          </a:p>
          <a:p>
            <a:pPr eaLnBrk="1" hangingPunct="1"/>
            <a:r>
              <a:rPr lang="zh-TW" altLang="en-US" sz="3600" smtClean="0"/>
              <a:t>瞭解學生最大的潛能</a:t>
            </a:r>
            <a:endParaRPr lang="en-US" altLang="zh-TW" sz="3600" smtClean="0"/>
          </a:p>
          <a:p>
            <a:pPr eaLnBrk="1" hangingPunct="1"/>
            <a:r>
              <a:rPr lang="zh-TW" altLang="en-US" sz="3600" smtClean="0"/>
              <a:t>讓學生有成就感</a:t>
            </a:r>
            <a:endParaRPr lang="en-US" altLang="zh-TW" sz="3600" smtClean="0"/>
          </a:p>
          <a:p>
            <a:pPr eaLnBrk="1" hangingPunct="1"/>
            <a:r>
              <a:rPr lang="zh-TW" altLang="en-US" sz="3600" smtClean="0"/>
              <a:t>讓學生在每次的練習有完整的歷程</a:t>
            </a:r>
          </a:p>
          <a:p>
            <a:pPr eaLnBrk="1" hangingPunct="1"/>
            <a:endParaRPr lang="en-US" altLang="zh-TW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76250"/>
            <a:ext cx="19208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58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學習成效評量的目的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進一步診斷學生的學習階段 </a:t>
            </a:r>
            <a:r>
              <a:rPr lang="zh-TW" altLang="en-US" b="1" dirty="0" smtClean="0">
                <a:solidFill>
                  <a:srgbClr val="0070C0"/>
                </a:solidFill>
              </a:rPr>
              <a:t>（學生到哪裡了？）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剛學會還不熟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正確率高且能舉一反三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hlinkClick r:id="" action="ppaction://noaction"/>
              </a:rPr>
              <a:t>學習的六階段</a:t>
            </a:r>
            <a:r>
              <a:rPr lang="en-US" altLang="zh-TW" dirty="0" smtClean="0">
                <a:sym typeface="Wingdings" pitchFamily="2" charset="2"/>
              </a:rPr>
              <a:t></a:t>
            </a:r>
            <a:r>
              <a:rPr lang="zh-TW" altLang="en-US" dirty="0" smtClean="0">
                <a:sym typeface="Wingdings" pitchFamily="2" charset="2"/>
              </a:rPr>
              <a:t>建立更精確的學習成就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進一步診斷學生學習歷程中的困難（阻礙）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（學生卡在哪裡了？）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困難</a:t>
            </a:r>
            <a:endParaRPr lang="en-US" altLang="zh-TW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迷思概念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提供下一階段教學的參考，落實補救教學的精神（評量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教學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評量）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3753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學習的六階段</a:t>
            </a:r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686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chemeClr val="accent2"/>
                </a:solidFill>
              </a:rPr>
              <a:t>獲得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smtClean="0"/>
              <a:t>學習基本技能、增加正確比率、依賴教學或提示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chemeClr val="accent2"/>
                </a:solidFill>
              </a:rPr>
              <a:t>流暢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smtClean="0"/>
              <a:t>增加正確行為反應的次數和獨立性，需要練習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chemeClr val="accent2"/>
                </a:solidFill>
              </a:rPr>
              <a:t>精熟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smtClean="0"/>
              <a:t>增加正確反應的頻率和速度，需要多元、變化的例題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chemeClr val="accent2"/>
                </a:solidFill>
              </a:rPr>
              <a:t>維持</a:t>
            </a:r>
            <a:r>
              <a:rPr lang="en-US" altLang="zh-TW" sz="2400" b="1" smtClean="0">
                <a:solidFill>
                  <a:schemeClr val="accent2"/>
                </a:solidFill>
              </a:rPr>
              <a:t>(</a:t>
            </a:r>
            <a:r>
              <a:rPr lang="zh-TW" altLang="en-US" sz="2400" b="1" smtClean="0">
                <a:solidFill>
                  <a:schemeClr val="accent2"/>
                </a:solidFill>
              </a:rPr>
              <a:t>自動化、不因時間而遺忘</a:t>
            </a:r>
            <a:r>
              <a:rPr lang="en-US" altLang="zh-TW" sz="2400" b="1" smtClean="0">
                <a:solidFill>
                  <a:schemeClr val="accent2"/>
                </a:solidFill>
              </a:rPr>
              <a:t>)</a:t>
            </a:r>
            <a:endParaRPr lang="zh-TW" altLang="en-US" sz="2400" b="1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smtClean="0"/>
              <a:t>繼續維持行為表現的比率和速率，需要不同間隔時間的練習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chemeClr val="accent2"/>
                </a:solidFill>
              </a:rPr>
              <a:t>類化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smtClean="0"/>
              <a:t>已會的技能和知識的類化、需要應用、不同問題的練習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400" b="1" smtClean="0">
                <a:solidFill>
                  <a:schemeClr val="accent2"/>
                </a:solidFill>
              </a:rPr>
              <a:t>調整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000" smtClean="0"/>
              <a:t>因應新情境、單元可以調整使用</a:t>
            </a:r>
          </a:p>
          <a:p>
            <a:pPr eaLnBrk="1" hangingPunct="1"/>
            <a:endParaRPr lang="zh-TW" altLang="en-US" smtClean="0"/>
          </a:p>
        </p:txBody>
      </p:sp>
      <p:cxnSp>
        <p:nvCxnSpPr>
          <p:cNvPr id="5" name="直線接點 4"/>
          <p:cNvCxnSpPr/>
          <p:nvPr/>
        </p:nvCxnSpPr>
        <p:spPr>
          <a:xfrm rot="5400000">
            <a:off x="6001544" y="2999582"/>
            <a:ext cx="1000125" cy="1587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5" name="文字方塊 5"/>
          <p:cNvSpPr txBox="1">
            <a:spLocks noChangeArrowheads="1"/>
          </p:cNvSpPr>
          <p:nvPr/>
        </p:nvSpPr>
        <p:spPr bwMode="auto">
          <a:xfrm>
            <a:off x="6715125" y="2714625"/>
            <a:ext cx="128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 b="1">
                <a:solidFill>
                  <a:srgbClr val="002060"/>
                </a:solidFill>
                <a:latin typeface="Calibri" pitchFamily="34" charset="0"/>
              </a:rPr>
              <a:t>精熟</a:t>
            </a:r>
          </a:p>
        </p:txBody>
      </p:sp>
      <p:cxnSp>
        <p:nvCxnSpPr>
          <p:cNvPr id="8" name="直線接點 7"/>
          <p:cNvCxnSpPr/>
          <p:nvPr/>
        </p:nvCxnSpPr>
        <p:spPr>
          <a:xfrm rot="5400000">
            <a:off x="6930232" y="4142581"/>
            <a:ext cx="1143000" cy="1587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7572375" y="3786188"/>
            <a:ext cx="9286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維持</a:t>
            </a:r>
          </a:p>
        </p:txBody>
      </p:sp>
      <p:cxnSp>
        <p:nvCxnSpPr>
          <p:cNvPr id="13" name="直線接點 12"/>
          <p:cNvCxnSpPr/>
          <p:nvPr/>
        </p:nvCxnSpPr>
        <p:spPr>
          <a:xfrm rot="5400000">
            <a:off x="6965950" y="5678488"/>
            <a:ext cx="928687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7572375" y="5214938"/>
            <a:ext cx="1000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類化</a:t>
            </a:r>
          </a:p>
        </p:txBody>
      </p: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88" y="404813"/>
            <a:ext cx="19208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686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補救教學的歷程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2228" name="文字方塊 4"/>
          <p:cNvSpPr txBox="1">
            <a:spLocks noChangeArrowheads="1"/>
          </p:cNvSpPr>
          <p:nvPr/>
        </p:nvSpPr>
        <p:spPr bwMode="auto">
          <a:xfrm>
            <a:off x="6000750" y="5000625"/>
            <a:ext cx="2643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Calibri" pitchFamily="34" charset="0"/>
              </a:rPr>
              <a:t>定期實施之</a:t>
            </a:r>
            <a:r>
              <a:rPr kumimoji="0" lang="en-US" altLang="zh-TW" sz="2400">
                <a:latin typeface="Calibri" pitchFamily="34" charset="0"/>
              </a:rPr>
              <a:t>ASAP</a:t>
            </a:r>
          </a:p>
        </p:txBody>
      </p:sp>
      <p:cxnSp>
        <p:nvCxnSpPr>
          <p:cNvPr id="7" name="直線單箭頭接點 6"/>
          <p:cNvCxnSpPr/>
          <p:nvPr/>
        </p:nvCxnSpPr>
        <p:spPr>
          <a:xfrm rot="5400000" flipH="1" flipV="1">
            <a:off x="6751638" y="4749800"/>
            <a:ext cx="500062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文字方塊 5"/>
          <p:cNvSpPr txBox="1">
            <a:spLocks noChangeArrowheads="1"/>
          </p:cNvSpPr>
          <p:nvPr/>
        </p:nvSpPr>
        <p:spPr bwMode="auto">
          <a:xfrm>
            <a:off x="500063" y="1714500"/>
            <a:ext cx="3214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800" b="1">
                <a:latin typeface="Calibri" pitchFamily="34" charset="0"/>
              </a:rPr>
              <a:t>微觀</a:t>
            </a:r>
            <a:r>
              <a:rPr kumimoji="0" lang="en-US" altLang="zh-TW" sz="2800">
                <a:latin typeface="Calibri" pitchFamily="34" charset="0"/>
              </a:rPr>
              <a:t>—</a:t>
            </a:r>
            <a:r>
              <a:rPr kumimoji="0" lang="zh-TW" altLang="en-US" sz="2800">
                <a:latin typeface="Calibri" pitchFamily="34" charset="0"/>
              </a:rPr>
              <a:t>一堂課教學</a:t>
            </a:r>
          </a:p>
        </p:txBody>
      </p:sp>
      <p:sp>
        <p:nvSpPr>
          <p:cNvPr id="52231" name="文字方塊 7"/>
          <p:cNvSpPr txBox="1">
            <a:spLocks noChangeArrowheads="1"/>
          </p:cNvSpPr>
          <p:nvPr/>
        </p:nvSpPr>
        <p:spPr bwMode="auto">
          <a:xfrm>
            <a:off x="428625" y="6000750"/>
            <a:ext cx="4929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800" b="1">
                <a:latin typeface="Calibri" pitchFamily="34" charset="0"/>
              </a:rPr>
              <a:t>鉅觀</a:t>
            </a:r>
            <a:r>
              <a:rPr kumimoji="0" lang="en-US" altLang="zh-TW" sz="2800">
                <a:latin typeface="Calibri" pitchFamily="34" charset="0"/>
              </a:rPr>
              <a:t>—</a:t>
            </a:r>
            <a:r>
              <a:rPr kumimoji="0" lang="zh-TW" altLang="en-US" sz="2800">
                <a:latin typeface="Calibri" pitchFamily="34" charset="0"/>
              </a:rPr>
              <a:t>攜手計畫前後</a:t>
            </a:r>
          </a:p>
        </p:txBody>
      </p:sp>
      <p:sp>
        <p:nvSpPr>
          <p:cNvPr id="62472" name="文字方塊 9"/>
          <p:cNvSpPr txBox="1">
            <a:spLocks noChangeArrowheads="1"/>
          </p:cNvSpPr>
          <p:nvPr/>
        </p:nvSpPr>
        <p:spPr bwMode="auto">
          <a:xfrm>
            <a:off x="571500" y="5000625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9</a:t>
            </a:r>
            <a:r>
              <a:rPr kumimoji="0"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月</a:t>
            </a:r>
            <a:r>
              <a:rPr kumimoji="0" lang="zh-TW" altLang="en-US" sz="2400" dirty="0" smtClean="0">
                <a:latin typeface="Calibri" pitchFamily="34" charset="0"/>
              </a:rPr>
              <a:t>的</a:t>
            </a:r>
            <a:r>
              <a:rPr kumimoji="0" lang="en-US" altLang="zh-TW" sz="2400" dirty="0" smtClean="0">
                <a:latin typeface="Calibri" pitchFamily="34" charset="0"/>
              </a:rPr>
              <a:t>ASAP</a:t>
            </a:r>
            <a:r>
              <a:rPr kumimoji="0" lang="zh-TW" altLang="en-US" sz="2400" dirty="0" smtClean="0">
                <a:latin typeface="Calibri" pitchFamily="34" charset="0"/>
              </a:rPr>
              <a:t> </a:t>
            </a:r>
            <a:r>
              <a:rPr kumimoji="0" lang="en-US" altLang="zh-TW" sz="2400" dirty="0" smtClean="0">
                <a:latin typeface="Calibri" pitchFamily="34" charset="0"/>
              </a:rPr>
              <a:t>&amp; </a:t>
            </a:r>
            <a:r>
              <a:rPr kumimoji="0" lang="zh-TW" altLang="en-US" sz="2400" dirty="0" smtClean="0">
                <a:latin typeface="Calibri" pitchFamily="34" charset="0"/>
              </a:rPr>
              <a:t>教學前診斷</a:t>
            </a:r>
            <a:endParaRPr kumimoji="0" lang="en-US" altLang="zh-TW" sz="2400" dirty="0" smtClean="0">
              <a:latin typeface="Calibri" pitchFamily="34" charset="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 rot="5400000" flipH="1" flipV="1">
            <a:off x="1429544" y="4715669"/>
            <a:ext cx="42703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4" name="文字方塊 13"/>
          <p:cNvSpPr txBox="1">
            <a:spLocks noChangeArrowheads="1"/>
          </p:cNvSpPr>
          <p:nvPr/>
        </p:nvSpPr>
        <p:spPr bwMode="auto">
          <a:xfrm>
            <a:off x="857250" y="2500313"/>
            <a:ext cx="2071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Calibri" pitchFamily="34" charset="0"/>
              </a:rPr>
              <a:t>教師發問</a:t>
            </a:r>
          </a:p>
        </p:txBody>
      </p:sp>
      <p:sp>
        <p:nvSpPr>
          <p:cNvPr id="52235" name="文字方塊 14"/>
          <p:cNvSpPr txBox="1">
            <a:spLocks noChangeArrowheads="1"/>
          </p:cNvSpPr>
          <p:nvPr/>
        </p:nvSpPr>
        <p:spPr bwMode="auto">
          <a:xfrm>
            <a:off x="3500438" y="4929188"/>
            <a:ext cx="2071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Calibri" pitchFamily="34" charset="0"/>
              </a:rPr>
              <a:t>攜手計畫</a:t>
            </a:r>
          </a:p>
        </p:txBody>
      </p:sp>
      <p:sp>
        <p:nvSpPr>
          <p:cNvPr id="52236" name="文字方塊 15"/>
          <p:cNvSpPr txBox="1">
            <a:spLocks noChangeArrowheads="1"/>
          </p:cNvSpPr>
          <p:nvPr/>
        </p:nvSpPr>
        <p:spPr bwMode="auto">
          <a:xfrm>
            <a:off x="3357563" y="2500313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Calibri" pitchFamily="34" charset="0"/>
              </a:rPr>
              <a:t>教學活動</a:t>
            </a:r>
          </a:p>
        </p:txBody>
      </p:sp>
      <p:sp>
        <p:nvSpPr>
          <p:cNvPr id="52237" name="文字方塊 16"/>
          <p:cNvSpPr txBox="1">
            <a:spLocks noChangeArrowheads="1"/>
          </p:cNvSpPr>
          <p:nvPr/>
        </p:nvSpPr>
        <p:spPr bwMode="auto">
          <a:xfrm>
            <a:off x="5857875" y="2428875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Calibri" pitchFamily="34" charset="0"/>
              </a:rPr>
              <a:t>學習成效評量</a:t>
            </a:r>
          </a:p>
        </p:txBody>
      </p:sp>
      <p:sp>
        <p:nvSpPr>
          <p:cNvPr id="19" name="矩形 18"/>
          <p:cNvSpPr/>
          <p:nvPr/>
        </p:nvSpPr>
        <p:spPr>
          <a:xfrm>
            <a:off x="1071563" y="1285875"/>
            <a:ext cx="6858000" cy="471487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939088" y="1214438"/>
            <a:ext cx="554037" cy="2428875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學習評量與診斷</a:t>
            </a:r>
          </a:p>
        </p:txBody>
      </p:sp>
      <p:sp>
        <p:nvSpPr>
          <p:cNvPr id="16" name="爆炸 2 15"/>
          <p:cNvSpPr/>
          <p:nvPr/>
        </p:nvSpPr>
        <p:spPr>
          <a:xfrm rot="274328">
            <a:off x="28575" y="4316413"/>
            <a:ext cx="1917700" cy="798512"/>
          </a:xfrm>
          <a:prstGeom prst="irregularSeal2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C00000"/>
                </a:solidFill>
              </a:rPr>
              <a:t>重點</a:t>
            </a:r>
            <a:r>
              <a:rPr kumimoji="0" lang="en-US" altLang="zh-TW" b="1" dirty="0">
                <a:solidFill>
                  <a:srgbClr val="C00000"/>
                </a:solidFill>
              </a:rPr>
              <a:t>!!!</a:t>
            </a:r>
            <a:endParaRPr kumimoji="0"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9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5"/>
          <p:cNvGrpSpPr>
            <a:grpSpLocks/>
          </p:cNvGrpSpPr>
          <p:nvPr/>
        </p:nvGrpSpPr>
        <p:grpSpPr bwMode="auto">
          <a:xfrm>
            <a:off x="0" y="1884363"/>
            <a:ext cx="9144000" cy="4973637"/>
            <a:chOff x="0" y="1884363"/>
            <a:chExt cx="9144000" cy="4973637"/>
          </a:xfrm>
        </p:grpSpPr>
        <p:grpSp>
          <p:nvGrpSpPr>
            <p:cNvPr id="15371" name="群組 3"/>
            <p:cNvGrpSpPr>
              <a:grpSpLocks/>
            </p:cNvGrpSpPr>
            <p:nvPr/>
          </p:nvGrpSpPr>
          <p:grpSpPr bwMode="auto">
            <a:xfrm>
              <a:off x="0" y="1884363"/>
              <a:ext cx="9144000" cy="4973637"/>
              <a:chOff x="0" y="1884363"/>
              <a:chExt cx="9144000" cy="4973637"/>
            </a:xfrm>
          </p:grpSpPr>
          <p:pic>
            <p:nvPicPr>
              <p:cNvPr id="15373" name="Picture 4" descr="簡報內頁中文013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6000" contrast="-6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927" t="83125" r="10428" b="10646"/>
              <a:stretch>
                <a:fillRect/>
              </a:stretch>
            </p:blipFill>
            <p:spPr bwMode="auto">
              <a:xfrm>
                <a:off x="0" y="6308725"/>
                <a:ext cx="9144000" cy="54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4" name="Text Box 6"/>
              <p:cNvSpPr txBox="1">
                <a:spLocks noChangeArrowheads="1"/>
              </p:cNvSpPr>
              <p:nvPr/>
            </p:nvSpPr>
            <p:spPr bwMode="auto">
              <a:xfrm>
                <a:off x="3203575" y="1884363"/>
                <a:ext cx="18473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kumimoji="0" lang="zh-TW" altLang="en-US" sz="4800">
                  <a:latin typeface="Calibri" pitchFamily="34" charset="0"/>
                  <a:ea typeface="標楷體" pitchFamily="65" charset="-120"/>
                </a:endParaRPr>
              </a:p>
            </p:txBody>
          </p:sp>
        </p:grpSp>
        <p:pic>
          <p:nvPicPr>
            <p:cNvPr id="15372" name="il_fi" descr="http://163.16.54.88/FriendLinkImage/%E6%95%99%E8%82%B2%E9%83%A8~1201011925957.JPG"/>
            <p:cNvPicPr>
              <a:picLocks noChangeAspect="1" noChangeArrowheads="1"/>
            </p:cNvPicPr>
            <p:nvPr/>
          </p:nvPicPr>
          <p:blipFill>
            <a:blip r:embed="rId3" r:link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81328"/>
              <a:ext cx="683568" cy="476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資料庫圖表 6"/>
          <p:cNvGraphicFramePr/>
          <p:nvPr/>
        </p:nvGraphicFramePr>
        <p:xfrm>
          <a:off x="428596" y="1785926"/>
          <a:ext cx="609600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364" name="文字方塊 7"/>
          <p:cNvSpPr txBox="1">
            <a:spLocks noChangeArrowheads="1"/>
          </p:cNvSpPr>
          <p:nvPr/>
        </p:nvSpPr>
        <p:spPr bwMode="auto">
          <a:xfrm>
            <a:off x="4643438" y="1714500"/>
            <a:ext cx="32146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200">
                <a:latin typeface="標楷體" pitchFamily="65" charset="-120"/>
                <a:ea typeface="標楷體" pitchFamily="65" charset="-120"/>
              </a:rPr>
              <a:t>T3 </a:t>
            </a:r>
          </a:p>
          <a:p>
            <a:pPr eaLnBrk="1" hangingPunct="1"/>
            <a:r>
              <a:rPr kumimoji="0" lang="zh-TW" altLang="en-US" sz="2200">
                <a:latin typeface="標楷體" pitchFamily="65" charset="-120"/>
                <a:ea typeface="標楷體" pitchFamily="65" charset="-120"/>
              </a:rPr>
              <a:t>診斷教學，小組、密集</a:t>
            </a:r>
            <a:endParaRPr kumimoji="0" lang="en-US" altLang="zh-TW" sz="2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z="2200">
                <a:latin typeface="標楷體" pitchFamily="65" charset="-120"/>
                <a:ea typeface="標楷體" pitchFamily="65" charset="-120"/>
              </a:rPr>
              <a:t>修改、重組課程</a:t>
            </a:r>
          </a:p>
        </p:txBody>
      </p:sp>
      <p:sp>
        <p:nvSpPr>
          <p:cNvPr id="15365" name="文字方塊 8"/>
          <p:cNvSpPr txBox="1">
            <a:spLocks noChangeArrowheads="1"/>
          </p:cNvSpPr>
          <p:nvPr/>
        </p:nvSpPr>
        <p:spPr bwMode="auto">
          <a:xfrm>
            <a:off x="5357813" y="3286125"/>
            <a:ext cx="2857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200">
                <a:latin typeface="標楷體" pitchFamily="65" charset="-120"/>
                <a:ea typeface="標楷體" pitchFamily="65" charset="-120"/>
              </a:rPr>
              <a:t>T2 </a:t>
            </a:r>
          </a:p>
          <a:p>
            <a:pPr eaLnBrk="1" hangingPunct="1"/>
            <a:r>
              <a:rPr kumimoji="0" lang="zh-TW" altLang="en-US" sz="2200">
                <a:latin typeface="標楷體" pitchFamily="65" charset="-120"/>
                <a:ea typeface="標楷體" pitchFamily="65" charset="-120"/>
              </a:rPr>
              <a:t>單元前基礎能力補救</a:t>
            </a:r>
            <a:endParaRPr kumimoji="0" lang="en-US" altLang="zh-TW" sz="2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z="2200">
                <a:latin typeface="標楷體" pitchFamily="65" charset="-120"/>
                <a:ea typeface="標楷體" pitchFamily="65" charset="-120"/>
              </a:rPr>
              <a:t>降級的基本能力補救</a:t>
            </a:r>
          </a:p>
        </p:txBody>
      </p:sp>
      <p:sp>
        <p:nvSpPr>
          <p:cNvPr id="15366" name="文字方塊 9"/>
          <p:cNvSpPr txBox="1">
            <a:spLocks noChangeArrowheads="1"/>
          </p:cNvSpPr>
          <p:nvPr/>
        </p:nvSpPr>
        <p:spPr bwMode="auto">
          <a:xfrm>
            <a:off x="6429375" y="4786313"/>
            <a:ext cx="27146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400">
                <a:latin typeface="Calibri" pitchFamily="34" charset="0"/>
              </a:rPr>
              <a:t>T1 </a:t>
            </a:r>
          </a:p>
          <a:p>
            <a:pPr eaLnBrk="1" hangingPunct="1"/>
            <a:r>
              <a:rPr kumimoji="0" lang="zh-TW" altLang="en-US" sz="2200">
                <a:latin typeface="標楷體" pitchFamily="65" charset="-120"/>
                <a:ea typeface="標楷體" pitchFamily="65" charset="-120"/>
              </a:rPr>
              <a:t>有效的教學</a:t>
            </a:r>
            <a:endParaRPr kumimoji="0" lang="en-US" altLang="zh-TW" sz="22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kumimoji="0" lang="zh-TW" altLang="en-US" sz="2200">
                <a:latin typeface="標楷體" pitchFamily="65" charset="-120"/>
                <a:ea typeface="標楷體" pitchFamily="65" charset="-120"/>
              </a:rPr>
              <a:t>單元內（困難概念）診斷與補救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28625" y="0"/>
            <a:ext cx="7858125" cy="12144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/>
              <a:t>全面補救：全校性學習支持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多層次的補救教學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143000" y="4929188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文字方塊 14"/>
          <p:cNvSpPr txBox="1">
            <a:spLocks noChangeArrowheads="1"/>
          </p:cNvSpPr>
          <p:nvPr/>
        </p:nvSpPr>
        <p:spPr bwMode="auto">
          <a:xfrm>
            <a:off x="0" y="4071938"/>
            <a:ext cx="12144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000">
                <a:latin typeface="Calibri" pitchFamily="34" charset="0"/>
              </a:rPr>
              <a:t>篩選出需要進一步補救的學生</a:t>
            </a:r>
          </a:p>
        </p:txBody>
      </p:sp>
      <p:sp>
        <p:nvSpPr>
          <p:cNvPr id="2" name="文字方塊 1"/>
          <p:cNvSpPr txBox="1"/>
          <p:nvPr/>
        </p:nvSpPr>
        <p:spPr>
          <a:xfrm rot="675429">
            <a:off x="6807200" y="692150"/>
            <a:ext cx="1612900" cy="585788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93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/>
        </p:nvGraphicFramePr>
        <p:xfrm>
          <a:off x="971600" y="2060848"/>
          <a:ext cx="5513266" cy="401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971550" y="404813"/>
            <a:ext cx="6985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200" dirty="0">
                <a:latin typeface="+mj-ea"/>
                <a:ea typeface="+mj-ea"/>
              </a:rPr>
              <a:t>  </a:t>
            </a:r>
            <a:r>
              <a:rPr kumimoji="0" lang="zh-TW" altLang="en-US" sz="2800" dirty="0">
                <a:latin typeface="+mj-ea"/>
                <a:ea typeface="+mj-ea"/>
              </a:rPr>
              <a:t>融合的特殊教育學生</a:t>
            </a:r>
            <a:endParaRPr kumimoji="0" lang="en-US" altLang="zh-TW" sz="2800" dirty="0">
              <a:latin typeface="+mj-ea"/>
              <a:ea typeface="+mj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+mj-ea"/>
                <a:ea typeface="+mj-ea"/>
              </a:rPr>
              <a:t>有特教教師支援</a:t>
            </a:r>
            <a:r>
              <a:rPr kumimoji="0" lang="en-US" altLang="zh-TW" sz="2800" dirty="0">
                <a:latin typeface="+mj-ea"/>
                <a:ea typeface="+mj-ea"/>
              </a:rPr>
              <a:t>(</a:t>
            </a:r>
            <a:r>
              <a:rPr kumimoji="0" lang="zh-TW" altLang="en-US" sz="2800" dirty="0">
                <a:latin typeface="+mj-ea"/>
                <a:ea typeface="+mj-ea"/>
              </a:rPr>
              <a:t>資源班、巡迴</a:t>
            </a:r>
            <a:r>
              <a:rPr kumimoji="0" lang="en-US" altLang="zh-TW" sz="2800" dirty="0">
                <a:latin typeface="+mj-ea"/>
                <a:ea typeface="+mj-ea"/>
              </a:rPr>
              <a:t>)</a:t>
            </a:r>
          </a:p>
        </p:txBody>
      </p:sp>
      <p:sp>
        <p:nvSpPr>
          <p:cNvPr id="8" name="向左箭號 7"/>
          <p:cNvSpPr/>
          <p:nvPr/>
        </p:nvSpPr>
        <p:spPr bwMode="auto">
          <a:xfrm>
            <a:off x="5283200" y="2060575"/>
            <a:ext cx="3005138" cy="1143000"/>
          </a:xfrm>
          <a:prstGeom prst="lef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/>
              <a:t>第三層 特殊教育</a:t>
            </a:r>
          </a:p>
        </p:txBody>
      </p:sp>
      <p:sp>
        <p:nvSpPr>
          <p:cNvPr id="44037" name="文字方塊 1"/>
          <p:cNvSpPr txBox="1">
            <a:spLocks noChangeArrowheads="1"/>
          </p:cNvSpPr>
          <p:nvPr/>
        </p:nvSpPr>
        <p:spPr bwMode="auto">
          <a:xfrm>
            <a:off x="355600" y="1557338"/>
            <a:ext cx="61595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kumimoji="0" lang="zh-TW" altLang="en-US" sz="2800">
                <a:latin typeface="Calibri" pitchFamily="34" charset="0"/>
              </a:rPr>
              <a:t>不同需求、程度的特殊學生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1331913" y="2781300"/>
            <a:ext cx="1152525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116013" y="3573463"/>
            <a:ext cx="863600" cy="576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1116013" y="4149725"/>
            <a:ext cx="431800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/>
          <p:cNvSpPr/>
          <p:nvPr/>
        </p:nvSpPr>
        <p:spPr>
          <a:xfrm>
            <a:off x="5526088" y="3573463"/>
            <a:ext cx="2520950" cy="93503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普通班教師</a:t>
            </a:r>
          </a:p>
        </p:txBody>
      </p:sp>
      <p:sp>
        <p:nvSpPr>
          <p:cNvPr id="18" name="十字形 17"/>
          <p:cNvSpPr/>
          <p:nvPr/>
        </p:nvSpPr>
        <p:spPr>
          <a:xfrm>
            <a:off x="6904038" y="4748213"/>
            <a:ext cx="595312" cy="539750"/>
          </a:xfrm>
          <a:prstGeom prst="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7011988" y="5287963"/>
            <a:ext cx="2033587" cy="100806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/>
              <a:t>特教教師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學習成就低下的學生</a:t>
            </a:r>
          </a:p>
        </p:txBody>
      </p:sp>
      <p:pic>
        <p:nvPicPr>
          <p:cNvPr id="16387" name="圖片 4" descr="normaldistribu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43063"/>
            <a:ext cx="7072312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00125" y="4429125"/>
            <a:ext cx="6929438" cy="2000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1928813" y="2071688"/>
            <a:ext cx="1714500" cy="1587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429000" y="1714500"/>
            <a:ext cx="1000125" cy="2428875"/>
          </a:xfrm>
          <a:prstGeom prst="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1928813" y="2428875"/>
            <a:ext cx="1500187" cy="1588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文字方塊 22"/>
          <p:cNvSpPr txBox="1">
            <a:spLocks noChangeArrowheads="1"/>
          </p:cNvSpPr>
          <p:nvPr/>
        </p:nvSpPr>
        <p:spPr bwMode="auto">
          <a:xfrm>
            <a:off x="1571625" y="1428750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2400">
                <a:latin typeface="Calibri" pitchFamily="34" charset="0"/>
              </a:rPr>
              <a:t>特殊教育</a:t>
            </a:r>
            <a:r>
              <a:rPr kumimoji="0" lang="en-US" altLang="zh-TW" sz="2400">
                <a:latin typeface="Calibri" pitchFamily="34" charset="0"/>
              </a:rPr>
              <a:t>5-6%</a:t>
            </a:r>
            <a:endParaRPr kumimoji="0" lang="zh-TW" altLang="en-US" sz="2400">
              <a:latin typeface="Calibri" pitchFamily="34" charset="0"/>
            </a:endParaRPr>
          </a:p>
        </p:txBody>
      </p:sp>
      <p:sp>
        <p:nvSpPr>
          <p:cNvPr id="16393" name="文字方塊 25"/>
          <p:cNvSpPr txBox="1">
            <a:spLocks noChangeArrowheads="1"/>
          </p:cNvSpPr>
          <p:nvPr/>
        </p:nvSpPr>
        <p:spPr bwMode="auto">
          <a:xfrm>
            <a:off x="1000125" y="4459288"/>
            <a:ext cx="69294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35%</a:t>
            </a:r>
            <a:r>
              <a:rPr kumimoji="0"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以下</a:t>
            </a:r>
            <a:endParaRPr kumimoji="0"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Special Education needs</a:t>
            </a:r>
            <a:r>
              <a:rPr kumimoji="0"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特殊需求者</a:t>
            </a: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</a:t>
            </a:r>
          </a:p>
          <a:p>
            <a:pPr eaLnBrk="1" hangingPunct="1">
              <a:defRPr/>
            </a:pP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Difficulty          </a:t>
            </a:r>
            <a:r>
              <a:rPr kumimoji="0"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學習困難</a:t>
            </a:r>
            <a:endParaRPr kumimoji="0"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Disadvantage  </a:t>
            </a:r>
            <a:r>
              <a:rPr kumimoji="0"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教育不利（弱勢）</a:t>
            </a:r>
            <a:endParaRPr kumimoji="0" lang="en-US" altLang="zh-TW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eaLnBrk="1" hangingPunct="1">
              <a:defRPr/>
            </a:pP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Disabilities       </a:t>
            </a:r>
            <a:r>
              <a:rPr kumimoji="0"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障礙</a:t>
            </a:r>
            <a:r>
              <a:rPr kumimoji="0"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kumimoji="0" lang="zh-TW" alt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向下箭號 2"/>
          <p:cNvSpPr/>
          <p:nvPr/>
        </p:nvSpPr>
        <p:spPr>
          <a:xfrm>
            <a:off x="3713163" y="3952875"/>
            <a:ext cx="431800" cy="657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3194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zh-TW" altLang="en-US" smtClean="0"/>
              <a:t>     各國努力實施補救教學</a:t>
            </a:r>
          </a:p>
        </p:txBody>
      </p:sp>
      <p:graphicFrame>
        <p:nvGraphicFramePr>
          <p:cNvPr id="3" name="資料庫圖表 2"/>
          <p:cNvGraphicFramePr/>
          <p:nvPr/>
        </p:nvGraphicFramePr>
        <p:xfrm>
          <a:off x="642910" y="1714488"/>
          <a:ext cx="609600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向左箭號 4"/>
          <p:cNvSpPr/>
          <p:nvPr/>
        </p:nvSpPr>
        <p:spPr>
          <a:xfrm>
            <a:off x="5214938" y="2286000"/>
            <a:ext cx="2357437" cy="11430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00B050"/>
                </a:solidFill>
              </a:rPr>
              <a:t>降低</a:t>
            </a:r>
            <a:r>
              <a:rPr kumimoji="0" lang="zh-TW" altLang="en-US" dirty="0"/>
              <a:t>低成就比率</a:t>
            </a:r>
          </a:p>
        </p:txBody>
      </p:sp>
      <p:sp>
        <p:nvSpPr>
          <p:cNvPr id="6" name="向左箭號 5"/>
          <p:cNvSpPr/>
          <p:nvPr/>
        </p:nvSpPr>
        <p:spPr>
          <a:xfrm>
            <a:off x="6072188" y="4286250"/>
            <a:ext cx="2357437" cy="11430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00B050"/>
                </a:solidFill>
              </a:rPr>
              <a:t>增加</a:t>
            </a:r>
            <a:r>
              <a:rPr kumimoji="0" lang="zh-TW" altLang="en-US" dirty="0"/>
              <a:t>一般學生比率</a:t>
            </a:r>
          </a:p>
        </p:txBody>
      </p:sp>
      <p:sp>
        <p:nvSpPr>
          <p:cNvPr id="17414" name="文字方塊 6"/>
          <p:cNvSpPr txBox="1">
            <a:spLocks noChangeArrowheads="1"/>
          </p:cNvSpPr>
          <p:nvPr/>
        </p:nvSpPr>
        <p:spPr bwMode="auto">
          <a:xfrm>
            <a:off x="5857875" y="1785938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200" b="1">
                <a:latin typeface="Calibri" pitchFamily="34" charset="0"/>
              </a:rPr>
              <a:t>積極解決者</a:t>
            </a:r>
          </a:p>
        </p:txBody>
      </p:sp>
      <p:sp>
        <p:nvSpPr>
          <p:cNvPr id="9" name="向右箭號 8"/>
          <p:cNvSpPr/>
          <p:nvPr/>
        </p:nvSpPr>
        <p:spPr>
          <a:xfrm>
            <a:off x="285750" y="2357438"/>
            <a:ext cx="2214563" cy="1000125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16" name="文字方塊 10"/>
          <p:cNvSpPr txBox="1">
            <a:spLocks noChangeArrowheads="1"/>
          </p:cNvSpPr>
          <p:nvPr/>
        </p:nvSpPr>
        <p:spPr bwMode="auto">
          <a:xfrm>
            <a:off x="285750" y="2643188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增加</a:t>
            </a:r>
            <a:r>
              <a:rPr kumimoji="0" lang="zh-TW" altLang="en-US">
                <a:latin typeface="Calibri" pitchFamily="34" charset="0"/>
              </a:rPr>
              <a:t>低成就學生比率</a:t>
            </a:r>
          </a:p>
        </p:txBody>
      </p:sp>
      <p:sp>
        <p:nvSpPr>
          <p:cNvPr id="12" name="向右箭號 11"/>
          <p:cNvSpPr/>
          <p:nvPr/>
        </p:nvSpPr>
        <p:spPr>
          <a:xfrm>
            <a:off x="0" y="4071938"/>
            <a:ext cx="2214563" cy="1000125"/>
          </a:xfrm>
          <a:prstGeom prst="rightArrow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418" name="文字方塊 12"/>
          <p:cNvSpPr txBox="1">
            <a:spLocks noChangeArrowheads="1"/>
          </p:cNvSpPr>
          <p:nvPr/>
        </p:nvSpPr>
        <p:spPr bwMode="auto">
          <a:xfrm>
            <a:off x="0" y="4429125"/>
            <a:ext cx="2071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降低</a:t>
            </a:r>
            <a:r>
              <a:rPr kumimoji="0" lang="zh-TW" altLang="en-US">
                <a:latin typeface="Calibri" pitchFamily="34" charset="0"/>
              </a:rPr>
              <a:t>一般學生比率</a:t>
            </a:r>
          </a:p>
        </p:txBody>
      </p:sp>
      <p:sp>
        <p:nvSpPr>
          <p:cNvPr id="17419" name="文字方塊 13"/>
          <p:cNvSpPr txBox="1">
            <a:spLocks noChangeArrowheads="1"/>
          </p:cNvSpPr>
          <p:nvPr/>
        </p:nvSpPr>
        <p:spPr bwMode="auto">
          <a:xfrm>
            <a:off x="0" y="1357313"/>
            <a:ext cx="2571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sz="3200" b="1">
                <a:latin typeface="Calibri" pitchFamily="34" charset="0"/>
              </a:rPr>
              <a:t>無視問題、順其自然者</a:t>
            </a:r>
          </a:p>
        </p:txBody>
      </p:sp>
      <p:sp>
        <p:nvSpPr>
          <p:cNvPr id="13" name="文字方塊 12"/>
          <p:cNvSpPr txBox="1"/>
          <p:nvPr/>
        </p:nvSpPr>
        <p:spPr>
          <a:xfrm rot="604537">
            <a:off x="7143750" y="620713"/>
            <a:ext cx="1611313" cy="584200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重點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329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案例一  王生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學業成績低落，在班上成績排名倒數，並且表現出學習動機低、常不交作業等問題。王生除了學業表現低落之外，其他方面如語言、生活能力、休閒活動等各方面的表現也都比同班同學落後一些，對於班上的所有活動非常被動、沒有聲音，在班上好像猶如隱形人一般。根據王媽媽表示，王生常需要家人幫忙找答案，然後再讓他抄下來，以應付老師交待的作業，否則他很難獨力完成這些作業。</a:t>
            </a:r>
          </a:p>
        </p:txBody>
      </p:sp>
      <p:sp>
        <p:nvSpPr>
          <p:cNvPr id="66564" name="文字方塊 3"/>
          <p:cNvSpPr txBox="1">
            <a:spLocks noChangeArrowheads="1"/>
          </p:cNvSpPr>
          <p:nvPr/>
        </p:nvSpPr>
        <p:spPr bwMode="auto">
          <a:xfrm>
            <a:off x="2555875" y="6550025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400"/>
              <a:t>洪儷瑜、林柏宏、林素微、高淑芳</a:t>
            </a:r>
            <a:r>
              <a:rPr kumimoji="0" lang="en-US" altLang="zh-TW" sz="1400"/>
              <a:t>(2011)</a:t>
            </a:r>
            <a:endParaRPr kumimoji="0" lang="zh-TW" altLang="en-US" sz="1400"/>
          </a:p>
        </p:txBody>
      </p:sp>
    </p:spTree>
    <p:extLst>
      <p:ext uri="{BB962C8B-B14F-4D97-AF65-F5344CB8AC3E}">
        <p14:creationId xmlns="" xmlns:p14="http://schemas.microsoft.com/office/powerpoint/2010/main" val="5961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案例二  李生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學業成績低落，並且在課業上的表現總是名列班上最後幾名，會出現學習動機低、常不交作業等問題。在生活上自理能力正常，甚至在體育和班級活動的表現優異，也與同學的關係很好，因此常被同學們選為班級幹部。顯然的，李生對學業和課外活動的認真負責的表現差異大。李媽媽對於李生不交作業的行為怎樣教導效果都不好，很傷腦筋。</a:t>
            </a:r>
          </a:p>
          <a:p>
            <a:endParaRPr lang="en-US" altLang="zh-TW" smtClean="0"/>
          </a:p>
        </p:txBody>
      </p:sp>
      <p:sp>
        <p:nvSpPr>
          <p:cNvPr id="67588" name="文字方塊 3"/>
          <p:cNvSpPr txBox="1">
            <a:spLocks noChangeArrowheads="1"/>
          </p:cNvSpPr>
          <p:nvPr/>
        </p:nvSpPr>
        <p:spPr bwMode="auto">
          <a:xfrm>
            <a:off x="2555875" y="6550025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400"/>
              <a:t>洪儷瑜、林柏宏、林素微、高淑芳</a:t>
            </a:r>
            <a:r>
              <a:rPr kumimoji="0" lang="en-US" altLang="zh-TW" sz="1400"/>
              <a:t>(2011)</a:t>
            </a:r>
            <a:endParaRPr kumimoji="0" lang="zh-TW" altLang="en-US" sz="1400"/>
          </a:p>
        </p:txBody>
      </p:sp>
    </p:spTree>
    <p:extLst>
      <p:ext uri="{BB962C8B-B14F-4D97-AF65-F5344CB8AC3E}">
        <p14:creationId xmlns="" xmlns:p14="http://schemas.microsoft.com/office/powerpoint/2010/main" val="3525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案例三  張生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張生的成績在班上倒數幾名，上課會打瞌睡，且缺乏學習動機，又常不交作業，除非教師讓他在學校把功課寫完，否則他難得能繳交作業。張生父母由於工作的關係，經常無法在家督促張生作功課，甚至無法照顧張生的生活起居，導致張生常打電動到很晚才睡覺。除了不交作業之外，張生的作業也常常是錯字連篇，表現的程度不像所就讀四年級程度。 </a:t>
            </a:r>
          </a:p>
          <a:p>
            <a:endParaRPr lang="en-US" altLang="zh-TW" smtClean="0"/>
          </a:p>
        </p:txBody>
      </p:sp>
      <p:sp>
        <p:nvSpPr>
          <p:cNvPr id="68612" name="文字方塊 3"/>
          <p:cNvSpPr txBox="1">
            <a:spLocks noChangeArrowheads="1"/>
          </p:cNvSpPr>
          <p:nvPr/>
        </p:nvSpPr>
        <p:spPr bwMode="auto">
          <a:xfrm>
            <a:off x="2555875" y="6550025"/>
            <a:ext cx="360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1400"/>
              <a:t>洪儷瑜、林柏宏、林素微、高淑芳</a:t>
            </a:r>
            <a:r>
              <a:rPr kumimoji="0" lang="en-US" altLang="zh-TW" sz="1400"/>
              <a:t>(2011)</a:t>
            </a:r>
            <a:endParaRPr kumimoji="0" lang="zh-TW" altLang="en-US" sz="1400"/>
          </a:p>
        </p:txBody>
      </p:sp>
    </p:spTree>
    <p:extLst>
      <p:ext uri="{BB962C8B-B14F-4D97-AF65-F5344CB8AC3E}">
        <p14:creationId xmlns="" xmlns:p14="http://schemas.microsoft.com/office/powerpoint/2010/main" val="10025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" y="1168"/>
            <a:ext cx="11344275" cy="8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5289808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87624" y="3998094"/>
            <a:ext cx="78180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zh-TW" altLang="en-US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國民小學及國民中學補救教學方案科技化評量</a:t>
            </a:r>
            <a:endParaRPr lang="en-US" altLang="zh-TW" sz="20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  <a:hlinkClick r:id="rId4"/>
              </a:rPr>
              <a:t>http://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/>
              </a:rPr>
              <a:t>exam.tcte.edu.tw/tbt_html/index.php?mod=download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dirty="0" smtClean="0">
              <a:hlinkClick r:id="rId5"/>
            </a:endParaRPr>
          </a:p>
          <a:p>
            <a:r>
              <a:rPr lang="zh-TW" altLang="en-US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教育部國民中小學補救教學資源平台 </a:t>
            </a:r>
            <a:r>
              <a:rPr lang="en-US" alt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– </a:t>
            </a:r>
          </a:p>
          <a:p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教育部</a:t>
            </a:r>
            <a:r>
              <a:rPr lang="zh-TW" altLang="en-US" sz="2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攜手計畫課後扶助入口網 </a:t>
            </a:r>
            <a:endParaRPr lang="en-US" altLang="zh-TW" sz="20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hlinkClick r:id="rId6"/>
              </a:rPr>
              <a:t>http</a:t>
            </a:r>
            <a:r>
              <a:rPr lang="en-US" altLang="zh-TW" sz="2000" dirty="0">
                <a:hlinkClick r:id="rId6"/>
              </a:rPr>
              <a:t>://asap.moe.gov.tw/modules/tinyd0/index.php?id=13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2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BAD0100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916832"/>
            <a:ext cx="4319588" cy="3967163"/>
          </a:xfrm>
          <a:noFill/>
        </p:spPr>
      </p:pic>
      <p:sp>
        <p:nvSpPr>
          <p:cNvPr id="54275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B4615C-667D-4333-AC1E-949E6710F2C1}" type="slidenum">
              <a:rPr kumimoji="0" lang="en-US" altLang="zh-TW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kumimoji="0" lang="en-US" altLang="zh-TW" smtClean="0">
              <a:solidFill>
                <a:schemeClr val="tx2"/>
              </a:solidFill>
            </a:endParaRPr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836712"/>
            <a:ext cx="4896544" cy="8651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solidFill>
                  <a:srgbClr val="C00000"/>
                </a:solidFill>
                <a:ea typeface="標楷體" pitchFamily="65" charset="-120"/>
              </a:rPr>
              <a:t>再次謝謝聆聽</a:t>
            </a:r>
            <a:r>
              <a:rPr lang="en-US" altLang="zh-TW" sz="5400" dirty="0" smtClean="0">
                <a:solidFill>
                  <a:srgbClr val="C00000"/>
                </a:solidFill>
                <a:ea typeface="標楷體" pitchFamily="65" charset="-120"/>
              </a:rPr>
              <a:t>!</a:t>
            </a:r>
          </a:p>
        </p:txBody>
      </p:sp>
    </p:spTree>
    <p:extLst>
      <p:ext uri="{BB962C8B-B14F-4D97-AF65-F5344CB8AC3E}">
        <p14:creationId xmlns="" xmlns:p14="http://schemas.microsoft.com/office/powerpoint/2010/main" val="12075097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92080" y="476672"/>
            <a:ext cx="3106688" cy="576064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學習風格的介紹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467600" cy="4873752"/>
          </a:xfrm>
        </p:spPr>
        <p:txBody>
          <a:bodyPr/>
          <a:lstStyle/>
          <a:p>
            <a:r>
              <a:rPr lang="zh-TW" altLang="en-US" dirty="0" smtClean="0">
                <a:hlinkClick r:id="rId2" action="ppaction://hlinksldjump"/>
              </a:rPr>
              <a:t>你是屬於哪一型呢？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39552" y="1124744"/>
          <a:ext cx="7776865" cy="538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3456384"/>
                <a:gridCol w="33843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當涉及到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……</a:t>
                      </a:r>
                      <a:endParaRPr lang="zh-TW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分析型思考偏好</a:t>
                      </a:r>
                      <a:endParaRPr lang="en-US" altLang="zh-TW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聽覺型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綜合型思考者偏好</a:t>
                      </a:r>
                      <a:endParaRPr lang="en-US" altLang="zh-TW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altLang="zh-TW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</a:t>
                      </a:r>
                      <a:r>
                        <a:rPr lang="zh-TW" altLang="en-US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觸覺、視覺</a:t>
                      </a:r>
                      <a:r>
                        <a:rPr lang="en-US" altLang="zh-TW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)</a:t>
                      </a:r>
                      <a:endParaRPr lang="zh-TW" alt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聲音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安靜得以讓他專注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某些聲響得以讓他專注</a:t>
                      </a:r>
                      <a:endParaRPr lang="zh-TW" altLang="en-US" dirty="0"/>
                    </a:p>
                  </a:txBody>
                  <a:tcPr/>
                </a:tc>
              </a:tr>
              <a:tr h="4292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光線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閱讀或做功課時的光線明亮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閱讀或做功課時的光線微弱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移動性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在桌椅上做功課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在床上或地板上做功課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學習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自修或由另一人指導；獨立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小組作業與同儕學習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為任何事列清單；及早作計畫；避免冒險行為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在他們想要時才做事情，不預先計畫，順其自然；做感覺對的事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觀察力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看見事物當時的面貌，注意細節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看見事物可能的面貌，注重整體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組合力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逐步遵循指示說明；若困住就重頭來過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先研究某件事完成時會是怎樣的景象，再以他們的方式去組合它。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思考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邏輯、分析、連續；看出因果關係，覺察差異；逐步理解，熟悉符號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直覺判斷；看出相似與關聯性；由整體道局部，由具體到抽象逆向操作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測驗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可預測的測驗形式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選擇、是非、申論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有機會以不同的書寫方式來表達自己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如何進行</a:t>
            </a:r>
            <a:r>
              <a:rPr lang="zh-TW" altLang="en-US" sz="5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推</a:t>
            </a:r>
            <a:r>
              <a:rPr lang="zh-TW" altLang="en-US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介篩選與診斷</a:t>
            </a:r>
            <a:endParaRPr lang="zh-TW" altLang="en-US" sz="5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來自教師個人經驗</a:t>
            </a:r>
            <a:endParaRPr lang="en-US" altLang="zh-TW" sz="5400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57250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對學生的認識與了解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57250"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☆學生學科成績後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35%</a:t>
            </a:r>
          </a:p>
          <a:p>
            <a:pPr marL="273050" indent="857250"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影響成績的變項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57250"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學生資料的判讀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標準化測驗</a:t>
            </a:r>
            <a:endParaRPr lang="en-US" altLang="zh-TW" sz="5400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28675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雲科大之補救教學科技化評量</a:t>
            </a:r>
            <a:endParaRPr lang="zh-TW" altLang="en-US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1187624" y="2708920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1238333" y="5661248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接點 11"/>
          <p:cNvCxnSpPr/>
          <p:nvPr/>
        </p:nvCxnSpPr>
        <p:spPr>
          <a:xfrm>
            <a:off x="4860032" y="141277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948264" y="141277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1259632" y="3284984"/>
            <a:ext cx="648072" cy="369332"/>
          </a:xfrm>
          <a:prstGeom prst="rect">
            <a:avLst/>
          </a:prstGeom>
          <a:noFill/>
          <a:ln w="317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語文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2339752" y="3284984"/>
            <a:ext cx="648072" cy="369332"/>
          </a:xfrm>
          <a:prstGeom prst="rect">
            <a:avLst/>
          </a:prstGeom>
          <a:noFill/>
          <a:ln w="317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dirty="0"/>
              <a:t>數學</a:t>
            </a:r>
          </a:p>
        </p:txBody>
      </p:sp>
      <p:grpSp>
        <p:nvGrpSpPr>
          <p:cNvPr id="2" name="群組 77"/>
          <p:cNvGrpSpPr/>
          <p:nvPr/>
        </p:nvGrpSpPr>
        <p:grpSpPr>
          <a:xfrm>
            <a:off x="179512" y="404664"/>
            <a:ext cx="8821488" cy="5570750"/>
            <a:chOff x="179512" y="404664"/>
            <a:chExt cx="8821488" cy="5570750"/>
          </a:xfrm>
        </p:grpSpPr>
        <p:grpSp>
          <p:nvGrpSpPr>
            <p:cNvPr id="3" name="群組 72"/>
            <p:cNvGrpSpPr/>
            <p:nvPr/>
          </p:nvGrpSpPr>
          <p:grpSpPr>
            <a:xfrm>
              <a:off x="179512" y="404664"/>
              <a:ext cx="8784976" cy="5570750"/>
              <a:chOff x="179512" y="404664"/>
              <a:chExt cx="8784976" cy="5570750"/>
            </a:xfrm>
          </p:grpSpPr>
          <p:sp>
            <p:nvSpPr>
              <p:cNvPr id="23" name="文字方塊 22"/>
              <p:cNvSpPr txBox="1"/>
              <p:nvPr/>
            </p:nvSpPr>
            <p:spPr>
              <a:xfrm>
                <a:off x="4427984" y="1844824"/>
                <a:ext cx="1008112" cy="830997"/>
              </a:xfrm>
              <a:prstGeom prst="rect">
                <a:avLst/>
              </a:prstGeom>
              <a:noFill/>
              <a:ln w="41275" cmpd="thinThick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學習</a:t>
                </a:r>
                <a:endParaRPr kumimoji="1" lang="en-US" altLang="zh-TW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動機</a:t>
                </a:r>
                <a:endPara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5" name="文字方塊 24"/>
              <p:cNvSpPr txBox="1"/>
              <p:nvPr/>
            </p:nvSpPr>
            <p:spPr>
              <a:xfrm>
                <a:off x="6372200" y="1844824"/>
                <a:ext cx="1008112" cy="830997"/>
              </a:xfrm>
              <a:prstGeom prst="rect">
                <a:avLst/>
              </a:prstGeom>
              <a:noFill/>
              <a:ln w="41275" cmpd="thinThick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學習</a:t>
                </a:r>
                <a:endParaRPr kumimoji="1" lang="en-US" altLang="zh-TW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endParaRP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zh-TW" alt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策略</a:t>
                </a:r>
                <a:endParaRPr kumimoji="1" lang="zh-TW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7956376" y="1844824"/>
                <a:ext cx="1008112" cy="461665"/>
              </a:xfrm>
              <a:prstGeom prst="rect">
                <a:avLst/>
              </a:prstGeom>
              <a:noFill/>
              <a:ln w="41275" cmpd="thinThick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0" lang="zh-TW" altLang="en-US" sz="2400" b="1" dirty="0" smtClean="0">
                    <a:solidFill>
                      <a:srgbClr val="C00000"/>
                    </a:solidFill>
                    <a:latin typeface="標楷體" pitchFamily="65" charset="-120"/>
                    <a:ea typeface="標楷體" pitchFamily="65" charset="-120"/>
                    <a:cs typeface="Times New Roman" pitchFamily="18" charset="0"/>
                  </a:rPr>
                  <a:t>情緒</a:t>
                </a:r>
                <a:endParaRPr kumimoji="0" lang="zh-TW" altLang="en-US" sz="2400" b="1" dirty="0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grpSp>
            <p:nvGrpSpPr>
              <p:cNvPr id="4" name="群組 67"/>
              <p:cNvGrpSpPr/>
              <p:nvPr/>
            </p:nvGrpSpPr>
            <p:grpSpPr>
              <a:xfrm>
                <a:off x="179512" y="404664"/>
                <a:ext cx="8424936" cy="5570750"/>
                <a:chOff x="179512" y="404664"/>
                <a:chExt cx="8424936" cy="5570750"/>
              </a:xfrm>
            </p:grpSpPr>
            <p:cxnSp>
              <p:nvCxnSpPr>
                <p:cNvPr id="11" name="直線接點 10"/>
                <p:cNvCxnSpPr/>
                <p:nvPr/>
              </p:nvCxnSpPr>
              <p:spPr>
                <a:xfrm>
                  <a:off x="2627784" y="1412776"/>
                  <a:ext cx="0" cy="43204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群組 16"/>
                <p:cNvGrpSpPr/>
                <p:nvPr/>
              </p:nvGrpSpPr>
              <p:grpSpPr>
                <a:xfrm>
                  <a:off x="467544" y="404664"/>
                  <a:ext cx="8136904" cy="1440160"/>
                  <a:chOff x="467544" y="404664"/>
                  <a:chExt cx="8136904" cy="1440160"/>
                </a:xfrm>
              </p:grpSpPr>
              <p:grpSp>
                <p:nvGrpSpPr>
                  <p:cNvPr id="7" name="群組 14"/>
                  <p:cNvGrpSpPr/>
                  <p:nvPr/>
                </p:nvGrpSpPr>
                <p:grpSpPr>
                  <a:xfrm>
                    <a:off x="467544" y="404664"/>
                    <a:ext cx="8136904" cy="1440160"/>
                    <a:chOff x="467544" y="404664"/>
                    <a:chExt cx="8136904" cy="1440160"/>
                  </a:xfrm>
                </p:grpSpPr>
                <p:sp>
                  <p:nvSpPr>
                    <p:cNvPr id="6" name="文字方塊 5"/>
                    <p:cNvSpPr txBox="1"/>
                    <p:nvPr/>
                  </p:nvSpPr>
                  <p:spPr>
                    <a:xfrm>
                      <a:off x="2267744" y="404664"/>
                      <a:ext cx="5040560" cy="584775"/>
                    </a:xfrm>
                    <a:prstGeom prst="rect">
                      <a:avLst/>
                    </a:prstGeom>
                    <a:noFill/>
                    <a:ln w="41275">
                      <a:solidFill>
                        <a:schemeClr val="accent2">
                          <a:lumMod val="75000"/>
                        </a:schemeClr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影響學業成績的變項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p:txBody>
                </p:sp>
                <p:cxnSp>
                  <p:nvCxnSpPr>
                    <p:cNvPr id="8" name="直線接點 7"/>
                    <p:cNvCxnSpPr/>
                    <p:nvPr/>
                  </p:nvCxnSpPr>
                  <p:spPr>
                    <a:xfrm>
                      <a:off x="467544" y="1412776"/>
                      <a:ext cx="8136904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" name="直線接點 9"/>
                    <p:cNvCxnSpPr/>
                    <p:nvPr/>
                  </p:nvCxnSpPr>
                  <p:spPr>
                    <a:xfrm>
                      <a:off x="467544" y="1412776"/>
                      <a:ext cx="0" cy="43204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直線接點 13"/>
                    <p:cNvCxnSpPr/>
                    <p:nvPr/>
                  </p:nvCxnSpPr>
                  <p:spPr>
                    <a:xfrm>
                      <a:off x="8604448" y="1412776"/>
                      <a:ext cx="0" cy="432048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" name="直線接點 15"/>
                  <p:cNvCxnSpPr/>
                  <p:nvPr/>
                </p:nvCxnSpPr>
                <p:spPr>
                  <a:xfrm>
                    <a:off x="4355976" y="980728"/>
                    <a:ext cx="0" cy="432048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" name="群組 66"/>
                <p:cNvGrpSpPr/>
                <p:nvPr/>
              </p:nvGrpSpPr>
              <p:grpSpPr>
                <a:xfrm>
                  <a:off x="179512" y="1844824"/>
                  <a:ext cx="3312368" cy="4130590"/>
                  <a:chOff x="179512" y="1844824"/>
                  <a:chExt cx="3312368" cy="4130590"/>
                </a:xfrm>
              </p:grpSpPr>
              <p:grpSp>
                <p:nvGrpSpPr>
                  <p:cNvPr id="15" name="群組 57"/>
                  <p:cNvGrpSpPr/>
                  <p:nvPr/>
                </p:nvGrpSpPr>
                <p:grpSpPr>
                  <a:xfrm>
                    <a:off x="179512" y="1844824"/>
                    <a:ext cx="3240360" cy="4130590"/>
                    <a:chOff x="179512" y="1844824"/>
                    <a:chExt cx="3240360" cy="4130590"/>
                  </a:xfrm>
                </p:grpSpPr>
                <p:sp>
                  <p:nvSpPr>
                    <p:cNvPr id="43" name="文字方塊 42"/>
                    <p:cNvSpPr txBox="1"/>
                    <p:nvPr/>
                  </p:nvSpPr>
                  <p:spPr>
                    <a:xfrm>
                      <a:off x="179512" y="4221088"/>
                      <a:ext cx="936104" cy="1754326"/>
                    </a:xfrm>
                    <a:prstGeom prst="rect">
                      <a:avLst/>
                    </a:prstGeom>
                    <a:noFill/>
                    <a:ln w="28575" cmpd="dbl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注意力</a:t>
                      </a:r>
                      <a:endParaRPr kumimoji="1" lang="en-US" altLang="zh-TW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記憶力</a:t>
                      </a:r>
                      <a:endParaRPr kumimoji="1" lang="en-US" altLang="zh-TW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1" lang="zh-TW" alt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理解</a:t>
                      </a:r>
                      <a:endParaRPr kumimoji="1" lang="en-US" altLang="zh-TW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能力</a:t>
                      </a:r>
                      <a:endParaRPr kumimoji="1" lang="zh-TW" alt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zh-TW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charset="-120"/>
                          <a:cs typeface="Times New Roman" pitchFamily="18" charset="0"/>
                        </a:rPr>
                        <a:t>…</a:t>
                      </a:r>
                      <a:endParaRPr kumimoji="1" lang="zh-TW" alt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p:txBody>
                </p:sp>
                <p:grpSp>
                  <p:nvGrpSpPr>
                    <p:cNvPr id="17" name="群組 45"/>
                    <p:cNvGrpSpPr/>
                    <p:nvPr/>
                  </p:nvGrpSpPr>
                  <p:grpSpPr>
                    <a:xfrm>
                      <a:off x="179512" y="1844824"/>
                      <a:ext cx="3240360" cy="2016224"/>
                      <a:chOff x="179512" y="1844824"/>
                      <a:chExt cx="3240360" cy="2086491"/>
                    </a:xfrm>
                  </p:grpSpPr>
                  <p:grpSp>
                    <p:nvGrpSpPr>
                      <p:cNvPr id="19" name="群組 39"/>
                      <p:cNvGrpSpPr/>
                      <p:nvPr/>
                    </p:nvGrpSpPr>
                    <p:grpSpPr>
                      <a:xfrm>
                        <a:off x="251520" y="1844824"/>
                        <a:ext cx="3168352" cy="1512168"/>
                        <a:chOff x="251520" y="1844824"/>
                        <a:chExt cx="3168352" cy="1512168"/>
                      </a:xfrm>
                    </p:grpSpPr>
                    <p:cxnSp>
                      <p:nvCxnSpPr>
                        <p:cNvPr id="35" name="直線接點 34"/>
                        <p:cNvCxnSpPr/>
                        <p:nvPr/>
                      </p:nvCxnSpPr>
                      <p:spPr>
                        <a:xfrm>
                          <a:off x="539552" y="2924944"/>
                          <a:ext cx="0" cy="360040"/>
                        </a:xfrm>
                        <a:prstGeom prst="line">
                          <a:avLst/>
                        </a:prstGeom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0" name="群組 38"/>
                        <p:cNvGrpSpPr/>
                        <p:nvPr/>
                      </p:nvGrpSpPr>
                      <p:grpSpPr>
                        <a:xfrm>
                          <a:off x="251520" y="1844824"/>
                          <a:ext cx="3168352" cy="1512168"/>
                          <a:chOff x="251520" y="1844824"/>
                          <a:chExt cx="3168352" cy="1512168"/>
                        </a:xfrm>
                      </p:grpSpPr>
                      <p:grpSp>
                        <p:nvGrpSpPr>
                          <p:cNvPr id="21" name="群組 32"/>
                          <p:cNvGrpSpPr/>
                          <p:nvPr/>
                        </p:nvGrpSpPr>
                        <p:grpSpPr>
                          <a:xfrm>
                            <a:off x="251520" y="1844824"/>
                            <a:ext cx="3168352" cy="1152128"/>
                            <a:chOff x="251520" y="1844824"/>
                            <a:chExt cx="3168352" cy="1152128"/>
                          </a:xfrm>
                        </p:grpSpPr>
                        <p:sp>
                          <p:nvSpPr>
                            <p:cNvPr id="18" name="文字方塊 17"/>
                            <p:cNvSpPr txBox="1"/>
                            <p:nvPr/>
                          </p:nvSpPr>
                          <p:spPr>
                            <a:xfrm>
                              <a:off x="251520" y="1844824"/>
                              <a:ext cx="1008112" cy="859958"/>
                            </a:xfrm>
                            <a:prstGeom prst="rect">
                              <a:avLst/>
                            </a:prstGeom>
                            <a:noFill/>
                            <a:ln w="41275" cmpd="thinThick">
                              <a:solidFill>
                                <a:srgbClr val="7030A0"/>
                              </a:solidFill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lvl="0" algn="ctr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kumimoji="1" lang="zh-TW" altLang="en-US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標楷體" pitchFamily="65" charset="-120"/>
                                  <a:ea typeface="標楷體" pitchFamily="65" charset="-120"/>
                                  <a:cs typeface="Times New Roman" pitchFamily="18" charset="0"/>
                                </a:rPr>
                                <a:t>認知</a:t>
                              </a:r>
                              <a:endParaRPr kumimoji="1" lang="en-US" altLang="zh-TW" sz="24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標楷體" pitchFamily="65" charset="-120"/>
                                <a:ea typeface="標楷體" pitchFamily="65" charset="-120"/>
                                <a:cs typeface="Times New Roman" pitchFamily="18" charset="0"/>
                              </a:endParaRPr>
                            </a:p>
                            <a:p>
                              <a:pPr lvl="0" algn="ctr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kumimoji="1" lang="zh-TW" altLang="en-US" sz="24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latin typeface="標楷體" pitchFamily="65" charset="-120"/>
                                  <a:ea typeface="標楷體" pitchFamily="65" charset="-120"/>
                                  <a:cs typeface="Times New Roman" pitchFamily="18" charset="0"/>
                                </a:rPr>
                                <a:t>能力</a:t>
                              </a:r>
                              <a:endParaRPr kumimoji="1" lang="zh-TW" altLang="en-US" sz="24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標楷體" pitchFamily="65" charset="-120"/>
                                <a:ea typeface="標楷體" pitchFamily="65" charset="-120"/>
                              </a:endParaRPr>
                            </a:p>
                          </p:txBody>
                        </p:sp>
                        <p:sp>
                          <p:nvSpPr>
                            <p:cNvPr id="24" name="文字方塊 23"/>
                            <p:cNvSpPr txBox="1"/>
                            <p:nvPr/>
                          </p:nvSpPr>
                          <p:spPr>
                            <a:xfrm>
                              <a:off x="2051720" y="1844824"/>
                              <a:ext cx="1368152" cy="707886"/>
                            </a:xfrm>
                            <a:prstGeom prst="rect">
                              <a:avLst/>
                            </a:prstGeom>
                            <a:noFill/>
                            <a:ln w="41275" cmpd="thinThick">
                              <a:solidFill>
                                <a:srgbClr val="7030A0"/>
                              </a:solidFill>
                            </a:ln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lvl="0" algn="ctr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kumimoji="1" lang="zh-TW" altLang="en-US" sz="2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標楷體" pitchFamily="65" charset="-120"/>
                                  <a:ea typeface="標楷體" pitchFamily="65" charset="-120"/>
                                  <a:cs typeface="Times New Roman" pitchFamily="18" charset="0"/>
                                </a:rPr>
                                <a:t>學科基本</a:t>
                              </a:r>
                              <a:endParaRPr kumimoji="1" lang="en-US" altLang="zh-TW" sz="2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標楷體" pitchFamily="65" charset="-120"/>
                                <a:ea typeface="標楷體" pitchFamily="65" charset="-120"/>
                                <a:cs typeface="Times New Roman" pitchFamily="18" charset="0"/>
                              </a:endParaRPr>
                            </a:p>
                            <a:p>
                              <a:pPr lvl="0" algn="ctr" fontAlgn="base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</a:pPr>
                              <a:r>
                                <a:rPr kumimoji="1" lang="zh-TW" altLang="en-US" sz="2000" b="1" i="0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標楷體" pitchFamily="65" charset="-120"/>
                                  <a:ea typeface="標楷體" pitchFamily="65" charset="-120"/>
                                  <a:cs typeface="Times New Roman" pitchFamily="18" charset="0"/>
                                </a:rPr>
                                <a:t>能力</a:t>
                              </a:r>
                              <a:endParaRPr kumimoji="1" lang="zh-TW" altLang="en-US" sz="20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標楷體" pitchFamily="65" charset="-120"/>
                                <a:ea typeface="標楷體" pitchFamily="65" charset="-120"/>
                              </a:endParaRPr>
                            </a:p>
                          </p:txBody>
                        </p:sp>
                        <p:cxnSp>
                          <p:nvCxnSpPr>
                            <p:cNvPr id="28" name="直線接點 27"/>
                            <p:cNvCxnSpPr/>
                            <p:nvPr/>
                          </p:nvCxnSpPr>
                          <p:spPr>
                            <a:xfrm>
                              <a:off x="539552" y="2708920"/>
                              <a:ext cx="0" cy="288032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29" name="直線接點 28"/>
                            <p:cNvCxnSpPr/>
                            <p:nvPr/>
                          </p:nvCxnSpPr>
                          <p:spPr>
                            <a:xfrm>
                              <a:off x="2627784" y="2564904"/>
                              <a:ext cx="0" cy="432048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1" name="直線接點 30"/>
                            <p:cNvCxnSpPr/>
                            <p:nvPr/>
                          </p:nvCxnSpPr>
                          <p:spPr>
                            <a:xfrm>
                              <a:off x="539552" y="2996952"/>
                              <a:ext cx="2088232" cy="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grpSp>
                        <p:nvGrpSpPr>
                          <p:cNvPr id="22" name="群組 37"/>
                          <p:cNvGrpSpPr/>
                          <p:nvPr/>
                        </p:nvGrpSpPr>
                        <p:grpSpPr>
                          <a:xfrm>
                            <a:off x="1475656" y="2996952"/>
                            <a:ext cx="1152128" cy="360040"/>
                            <a:chOff x="1475656" y="2996952"/>
                            <a:chExt cx="1152128" cy="360040"/>
                          </a:xfrm>
                        </p:grpSpPr>
                        <p:cxnSp>
                          <p:nvCxnSpPr>
                            <p:cNvPr id="36" name="直線接點 35"/>
                            <p:cNvCxnSpPr/>
                            <p:nvPr/>
                          </p:nvCxnSpPr>
                          <p:spPr>
                            <a:xfrm>
                              <a:off x="1475656" y="2996952"/>
                              <a:ext cx="0" cy="36004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7" name="直線接點 36"/>
                            <p:cNvCxnSpPr/>
                            <p:nvPr/>
                          </p:nvCxnSpPr>
                          <p:spPr>
                            <a:xfrm>
                              <a:off x="2627784" y="2996952"/>
                              <a:ext cx="0" cy="360040"/>
                            </a:xfrm>
                            <a:prstGeom prst="line">
                              <a:avLst/>
                            </a:prstGeom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</p:grpSp>
                  </p:grpSp>
                  <p:sp>
                    <p:nvSpPr>
                      <p:cNvPr id="41" name="文字方塊 40"/>
                      <p:cNvSpPr txBox="1"/>
                      <p:nvPr/>
                    </p:nvSpPr>
                    <p:spPr>
                      <a:xfrm>
                        <a:off x="179512" y="3284984"/>
                        <a:ext cx="792088" cy="646331"/>
                      </a:xfrm>
                      <a:prstGeom prst="rect">
                        <a:avLst/>
                      </a:prstGeom>
                      <a:noFill/>
                      <a:ln w="28575" cmpd="dbl">
                        <a:solidFill>
                          <a:schemeClr val="tx1"/>
                        </a:solidFill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lvl="0" algn="ctr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kumimoji="1" lang="zh-TW" altLang="en-US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新細明體" charset="-120"/>
                            <a:cs typeface="Times New Roman" pitchFamily="18" charset="0"/>
                          </a:rPr>
                          <a:t>普通智力</a:t>
                        </a:r>
                        <a:endPara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endParaRPr>
                      </a:p>
                    </p:txBody>
                  </p:sp>
                </p:grpSp>
                <p:cxnSp>
                  <p:nvCxnSpPr>
                    <p:cNvPr id="55" name="直線接點 54"/>
                    <p:cNvCxnSpPr/>
                    <p:nvPr/>
                  </p:nvCxnSpPr>
                  <p:spPr>
                    <a:xfrm>
                      <a:off x="539552" y="3861048"/>
                      <a:ext cx="0" cy="28803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7" name="群組 65"/>
                  <p:cNvGrpSpPr/>
                  <p:nvPr/>
                </p:nvGrpSpPr>
                <p:grpSpPr>
                  <a:xfrm>
                    <a:off x="1259632" y="3645024"/>
                    <a:ext cx="2232248" cy="1776393"/>
                    <a:chOff x="1259632" y="3645024"/>
                    <a:chExt cx="2232248" cy="1776393"/>
                  </a:xfrm>
                </p:grpSpPr>
                <p:sp>
                  <p:nvSpPr>
                    <p:cNvPr id="61" name="文字方塊 60"/>
                    <p:cNvSpPr txBox="1"/>
                    <p:nvPr/>
                  </p:nvSpPr>
                  <p:spPr>
                    <a:xfrm>
                      <a:off x="1259632" y="4221088"/>
                      <a:ext cx="648072" cy="1200329"/>
                    </a:xfrm>
                    <a:prstGeom prst="rect">
                      <a:avLst/>
                    </a:prstGeom>
                    <a:noFill/>
                    <a:ln w="31750" cmpd="dbl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認字</a:t>
                      </a:r>
                      <a:endParaRPr kumimoji="1" lang="zh-TW" alt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理解</a:t>
                      </a:r>
                      <a:endParaRPr kumimoji="1" lang="zh-TW" alt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zh-TW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charset="-120"/>
                          <a:cs typeface="Times New Roman" pitchFamily="18" charset="0"/>
                        </a:rPr>
                        <a:t>…</a:t>
                      </a:r>
                      <a:endParaRPr kumimoji="1" lang="en-US" altLang="zh-TW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endParaRPr lang="zh-TW" altLang="en-US" dirty="0"/>
                    </a:p>
                  </p:txBody>
                </p:sp>
                <p:sp>
                  <p:nvSpPr>
                    <p:cNvPr id="62" name="文字方塊 61"/>
                    <p:cNvSpPr txBox="1"/>
                    <p:nvPr/>
                  </p:nvSpPr>
                  <p:spPr>
                    <a:xfrm>
                      <a:off x="2339752" y="4221088"/>
                      <a:ext cx="1152128" cy="1200329"/>
                    </a:xfrm>
                    <a:prstGeom prst="rect">
                      <a:avLst/>
                    </a:prstGeom>
                    <a:noFill/>
                    <a:ln w="31750" cmpd="dbl"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數的概念</a:t>
                      </a:r>
                      <a:endParaRPr kumimoji="1" lang="zh-TW" alt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計算能力</a:t>
                      </a:r>
                      <a:endParaRPr kumimoji="1" lang="zh-TW" alt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TW" altLang="en-US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應用問題</a:t>
                      </a:r>
                      <a:endParaRPr kumimoji="1" lang="zh-TW" altLang="en-US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en-US" altLang="zh-TW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新細明體" charset="-120"/>
                          <a:cs typeface="Times New Roman" pitchFamily="18" charset="0"/>
                        </a:rPr>
                        <a:t>…</a:t>
                      </a:r>
                      <a:endParaRPr kumimoji="1" lang="en-US" altLang="zh-TW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p:txBody>
                </p:sp>
                <p:cxnSp>
                  <p:nvCxnSpPr>
                    <p:cNvPr id="64" name="直線接點 63"/>
                    <p:cNvCxnSpPr>
                      <a:stCxn id="59" idx="2"/>
                      <a:endCxn id="61" idx="0"/>
                    </p:cNvCxnSpPr>
                    <p:nvPr/>
                  </p:nvCxnSpPr>
                  <p:spPr>
                    <a:xfrm>
                      <a:off x="1583668" y="3654316"/>
                      <a:ext cx="0" cy="56677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直線接點 64"/>
                    <p:cNvCxnSpPr/>
                    <p:nvPr/>
                  </p:nvCxnSpPr>
                  <p:spPr>
                    <a:xfrm>
                      <a:off x="2699792" y="3645024"/>
                      <a:ext cx="0" cy="566772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70" name="直線接點 69"/>
              <p:cNvCxnSpPr>
                <a:stCxn id="23" idx="2"/>
              </p:cNvCxnSpPr>
              <p:nvPr/>
            </p:nvCxnSpPr>
            <p:spPr>
              <a:xfrm>
                <a:off x="4932040" y="2675821"/>
                <a:ext cx="0" cy="609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>
                <a:off x="6948264" y="2708920"/>
                <a:ext cx="0" cy="609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>
                <a:endCxn id="76" idx="0"/>
              </p:cNvCxnSpPr>
              <p:nvPr/>
            </p:nvCxnSpPr>
            <p:spPr>
              <a:xfrm flipH="1">
                <a:off x="8442684" y="2276872"/>
                <a:ext cx="17748" cy="1008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文字方塊 73"/>
            <p:cNvSpPr txBox="1"/>
            <p:nvPr/>
          </p:nvSpPr>
          <p:spPr>
            <a:xfrm>
              <a:off x="4211960" y="3284984"/>
              <a:ext cx="1584176" cy="1846659"/>
            </a:xfrm>
            <a:prstGeom prst="rect">
              <a:avLst/>
            </a:prstGeom>
            <a:noFill/>
            <a:ln w="34925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fontAlgn="base"/>
              <a:r>
                <a:rPr kumimoji="1" lang="zh-TW" altLang="zh-TW" sz="2400" dirty="0" smtClean="0">
                  <a:latin typeface="標楷體" pitchFamily="65" charset="-120"/>
                  <a:ea typeface="標楷體" pitchFamily="65" charset="-120"/>
                </a:rPr>
                <a:t>自我</a:t>
              </a:r>
              <a:r>
                <a:rPr kumimoji="1" lang="zh-TW" altLang="zh-TW" sz="2400" dirty="0">
                  <a:latin typeface="標楷體" pitchFamily="65" charset="-120"/>
                  <a:ea typeface="標楷體" pitchFamily="65" charset="-120"/>
                </a:rPr>
                <a:t>期待</a:t>
              </a:r>
            </a:p>
            <a:p>
              <a:pPr fontAlgn="base"/>
              <a:r>
                <a:rPr kumimoji="1" lang="zh-TW" altLang="zh-TW" sz="2400" dirty="0">
                  <a:latin typeface="標楷體" pitchFamily="65" charset="-120"/>
                  <a:ea typeface="標楷體" pitchFamily="65" charset="-120"/>
                </a:rPr>
                <a:t>心理需求</a:t>
              </a:r>
            </a:p>
            <a:p>
              <a:pPr fontAlgn="base"/>
              <a:r>
                <a:rPr kumimoji="1" lang="zh-TW" altLang="zh-TW" sz="2400" dirty="0">
                  <a:latin typeface="標楷體" pitchFamily="65" charset="-120"/>
                  <a:ea typeface="標楷體" pitchFamily="65" charset="-120"/>
                </a:rPr>
                <a:t>成敗歸因</a:t>
              </a:r>
            </a:p>
            <a:p>
              <a:pPr eaLnBrk="0" fontAlgn="base" hangingPunct="0"/>
              <a:r>
                <a:rPr kumimoji="1" lang="en-US" altLang="zh-TW" sz="2400" dirty="0"/>
                <a:t>…</a:t>
              </a:r>
            </a:p>
            <a:p>
              <a:endParaRPr lang="zh-TW" altLang="en-US" dirty="0"/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5940152" y="3284984"/>
              <a:ext cx="1728192" cy="2215991"/>
            </a:xfrm>
            <a:prstGeom prst="rect">
              <a:avLst/>
            </a:prstGeom>
            <a:noFill/>
            <a:ln w="34925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</a:rPr>
                <a:t>讀書方法</a:t>
              </a:r>
              <a:endParaRPr kumimoji="1" lang="zh-TW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聽課技巧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記筆記技巧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考試技巧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…</a:t>
              </a:r>
            </a:p>
            <a:p>
              <a:endParaRPr lang="zh-TW" altLang="en-US" dirty="0"/>
            </a:p>
          </p:txBody>
        </p:sp>
        <p:sp>
          <p:nvSpPr>
            <p:cNvPr id="76" name="文字方塊 75"/>
            <p:cNvSpPr txBox="1"/>
            <p:nvPr/>
          </p:nvSpPr>
          <p:spPr>
            <a:xfrm>
              <a:off x="7884368" y="3284984"/>
              <a:ext cx="1116632" cy="1477328"/>
            </a:xfrm>
            <a:prstGeom prst="rect">
              <a:avLst/>
            </a:prstGeom>
            <a:noFill/>
            <a:ln w="34925" cmpd="dbl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焦慮</a:t>
              </a:r>
            </a:p>
            <a:p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挫折</a:t>
              </a:r>
              <a:endParaRPr kumimoji="0" lang="en-US" altLang="zh-TW" sz="24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endParaRPr>
            </a:p>
            <a:p>
              <a:r>
                <a:rPr kumimoji="0" lang="zh-TW" altLang="en-US" sz="2400" dirty="0" smtClean="0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忍受力</a:t>
              </a:r>
              <a:endParaRPr kumimoji="0" lang="zh-TW" altLang="en-US" sz="2400" dirty="0" smtClean="0">
                <a:latin typeface="標楷體" pitchFamily="65" charset="-120"/>
                <a:ea typeface="標楷體" pitchFamily="65" charset="-120"/>
              </a:endParaRPr>
            </a:p>
            <a:p>
              <a:pPr eaLnBrk="0" hangingPunct="0"/>
              <a:r>
                <a:rPr kumimoji="0" lang="en-US" altLang="zh-TW" dirty="0" smtClean="0">
                  <a:latin typeface="新細明體" pitchFamily="18" charset="-120"/>
                  <a:cs typeface="Times New Roman" pitchFamily="18" charset="0"/>
                </a:rPr>
                <a:t>…</a:t>
              </a:r>
              <a:endParaRPr kumimoji="0" lang="en-US" altLang="zh-TW" dirty="0">
                <a:latin typeface="Calibri" pitchFamily="34" charset="0"/>
              </a:endParaRPr>
            </a:p>
          </p:txBody>
        </p:sp>
      </p:grpSp>
      <p:sp>
        <p:nvSpPr>
          <p:cNvPr id="79" name="文字方塊 78"/>
          <p:cNvSpPr txBox="1"/>
          <p:nvPr/>
        </p:nvSpPr>
        <p:spPr>
          <a:xfrm>
            <a:off x="1691680" y="5873115"/>
            <a:ext cx="60486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診斷學習困的變項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--</a:t>
            </a: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瞭解學生學習表現可能的變項</a:t>
            </a:r>
          </a:p>
          <a:p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             洪儷瑜（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2005</a:t>
            </a:r>
            <a:r>
              <a:rPr kumimoji="0" lang="zh-TW" altLang="en-US" sz="2000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）：學習輔導</a:t>
            </a:r>
            <a:endParaRPr kumimoji="0"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如何進行</a:t>
            </a:r>
            <a:r>
              <a:rPr lang="zh-TW" altLang="en-US" sz="54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推</a:t>
            </a:r>
            <a:r>
              <a:rPr lang="zh-TW" altLang="en-US" sz="5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介篩選與診斷</a:t>
            </a:r>
            <a:endParaRPr lang="zh-TW" altLang="en-US" sz="5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TW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來自教師個人經驗</a:t>
            </a:r>
            <a:endParaRPr lang="en-US" altLang="zh-TW" sz="5400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57250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對學生的認識與了解</a:t>
            </a:r>
            <a:endParaRPr lang="en-US" altLang="zh-TW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57250"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☆學生學科成績後</a:t>
            </a:r>
            <a:r>
              <a:rPr lang="en-US" altLang="zh-TW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35%</a:t>
            </a:r>
          </a:p>
          <a:p>
            <a:pPr marL="273050" indent="857250"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影響成績的變項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57250">
              <a:buNone/>
            </a:pP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☆</a:t>
            </a:r>
            <a:r>
              <a:rPr lang="zh-TW" altLang="en-US" sz="28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3" action="ppaction://hlinksldjump"/>
              </a:rPr>
              <a:t>學生資料的判讀</a:t>
            </a:r>
            <a:endParaRPr lang="en-US" altLang="zh-TW" sz="28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4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標準化測驗</a:t>
            </a:r>
            <a:endParaRPr lang="en-US" altLang="zh-TW" sz="5400" b="1" dirty="0" smtClean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marL="273050" indent="828675"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hlinkClick r:id="rId4" action="ppaction://hlinksldjump"/>
              </a:rPr>
              <a:t>雲科大之補救教學科技化評量</a:t>
            </a:r>
            <a:endParaRPr lang="zh-TW" altLang="en-US" sz="36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向右箭號 3"/>
          <p:cNvSpPr/>
          <p:nvPr/>
        </p:nvSpPr>
        <p:spPr>
          <a:xfrm>
            <a:off x="1187624" y="2708920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向右箭號 4"/>
          <p:cNvSpPr/>
          <p:nvPr/>
        </p:nvSpPr>
        <p:spPr>
          <a:xfrm>
            <a:off x="1238333" y="5661248"/>
            <a:ext cx="2880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5003</Words>
  <Application>Microsoft Office PowerPoint</Application>
  <PresentationFormat>如螢幕大小 (4:3)</PresentationFormat>
  <Paragraphs>970</Paragraphs>
  <Slides>67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67</vt:i4>
      </vt:variant>
    </vt:vector>
  </HeadingPairs>
  <TitlesOfParts>
    <vt:vector size="68" baseType="lpstr">
      <vt:lpstr>壁窗</vt:lpstr>
      <vt:lpstr>國小低成就學生測驗與診斷的 應用</vt:lpstr>
      <vt:lpstr>請先回顧以下的圖示</vt:lpstr>
      <vt:lpstr>不管是一般補救教學或是小組補救教學 皆要進行診斷。</vt:lpstr>
      <vt:lpstr>投影片 4</vt:lpstr>
      <vt:lpstr>投影片 5</vt:lpstr>
      <vt:lpstr>投影片 6</vt:lpstr>
      <vt:lpstr>如何進行推介篩選與診斷</vt:lpstr>
      <vt:lpstr>投影片 8</vt:lpstr>
      <vt:lpstr>如何進行推介篩選與診斷</vt:lpstr>
      <vt:lpstr>對學生的認識與了解</vt:lpstr>
      <vt:lpstr>資料的診斷</vt:lpstr>
      <vt:lpstr>評量在教育（補救教學）的運用</vt:lpstr>
      <vt:lpstr>之前攜手計畫遭遇問題</vt:lpstr>
      <vt:lpstr>如何進行推介篩選與診斷</vt:lpstr>
      <vt:lpstr>計畫目的與內涵</vt:lpstr>
      <vt:lpstr>施測前-登記測驗科目</vt:lpstr>
      <vt:lpstr>ASAP現有測驗科目 </vt:lpstr>
      <vt:lpstr>            (一) 國語文題庫不同年級與內容題數分配</vt:lpstr>
      <vt:lpstr>           (二) 數學題庫不同年級與內容題數分配</vt:lpstr>
      <vt:lpstr>國小補救教學實施方案施行流程</vt:lpstr>
      <vt:lpstr>國小補救教學實施方案施行流程</vt:lpstr>
      <vt:lpstr>流程說明</vt:lpstr>
      <vt:lpstr>投影片 23</vt:lpstr>
      <vt:lpstr>如何進行補救教學</vt:lpstr>
      <vt:lpstr>施測結束後-測驗結果報告1</vt:lpstr>
      <vt:lpstr>施測結束後-測驗結果報告</vt:lpstr>
      <vt:lpstr>施測結束後-測驗結果報告</vt:lpstr>
      <vt:lpstr>學科知識基本架構 </vt:lpstr>
      <vt:lpstr>補救教學 基本學習內容 </vt:lpstr>
      <vt:lpstr>圖1 國語文指標系統架構圖</vt:lpstr>
      <vt:lpstr>補救教學基本學習內容 【國民小學語文學習領域（國語文）】</vt:lpstr>
      <vt:lpstr>補救教學基本學習內容 【國民小學語文學習領域（國語文）】</vt:lpstr>
      <vt:lpstr>補救教學基本學習內容 【國民小學語文學習領域（國語文）】</vt:lpstr>
      <vt:lpstr>評量的另一項資料—速度</vt:lpstr>
      <vt:lpstr>國內目前所得速度的參考值 閱讀的流暢性</vt:lpstr>
      <vt:lpstr>補救教學基本學習內容 【國民小學數學學習領域】</vt:lpstr>
      <vt:lpstr>補救教學基本學習內容 【國民小學語文學習領域（英語）】 例如：</vt:lpstr>
      <vt:lpstr>課程中的診斷</vt:lpstr>
      <vt:lpstr>診斷的項目</vt:lpstr>
      <vt:lpstr>如何診斷學生起點行為、優缺點</vt:lpstr>
      <vt:lpstr>教室內的診斷：診斷的歷程</vt:lpstr>
      <vt:lpstr>對話式形成性評量 張景媛（2011）</vt:lpstr>
      <vt:lpstr>小組(3~5人)討論: 問答與觀察</vt:lpstr>
      <vt:lpstr>診斷訪問 不要急著給對錯，進一步瞭解學生解題歷程</vt:lpstr>
      <vt:lpstr>優缺點和迷思的診斷</vt:lpstr>
      <vt:lpstr>作業提供的訊息（一）</vt:lpstr>
      <vt:lpstr>學習成效的評量</vt:lpstr>
      <vt:lpstr>IRI的運用</vt:lpstr>
      <vt:lpstr>語文知識的檢測</vt:lpstr>
      <vt:lpstr>當成就評量時</vt:lpstr>
      <vt:lpstr>調整評量-</vt:lpstr>
      <vt:lpstr>作業調整範例--</vt:lpstr>
      <vt:lpstr>太難了，怎麼辦？ 學生真的不會嗎？</vt:lpstr>
      <vt:lpstr>作業調整—提供協助</vt:lpstr>
      <vt:lpstr>調整作業也是評量</vt:lpstr>
      <vt:lpstr>學習成效評量的目的</vt:lpstr>
      <vt:lpstr>學習的六階段</vt:lpstr>
      <vt:lpstr>補救教學的歷程</vt:lpstr>
      <vt:lpstr>全面補救：全校性學習支持 多層次的補救教學</vt:lpstr>
      <vt:lpstr>學習成就低下的學生</vt:lpstr>
      <vt:lpstr>     各國努力實施補救教學</vt:lpstr>
      <vt:lpstr>案例一  王生</vt:lpstr>
      <vt:lpstr>案例二  李生</vt:lpstr>
      <vt:lpstr>案例三  張生</vt:lpstr>
      <vt:lpstr>投影片 65</vt:lpstr>
      <vt:lpstr>再次謝謝聆聽!</vt:lpstr>
      <vt:lpstr>學習風格的介紹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</dc:creator>
  <cp:lastModifiedBy>chen</cp:lastModifiedBy>
  <cp:revision>55</cp:revision>
  <dcterms:created xsi:type="dcterms:W3CDTF">2013-07-01T12:36:42Z</dcterms:created>
  <dcterms:modified xsi:type="dcterms:W3CDTF">2013-08-25T07:31:09Z</dcterms:modified>
</cp:coreProperties>
</file>